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8" r:id="rId4"/>
    <p:sldId id="312" r:id="rId5"/>
    <p:sldId id="313" r:id="rId6"/>
    <p:sldId id="314" r:id="rId7"/>
    <p:sldId id="259" r:id="rId8"/>
    <p:sldId id="315" r:id="rId9"/>
    <p:sldId id="266" r:id="rId10"/>
    <p:sldId id="289" r:id="rId11"/>
    <p:sldId id="268" r:id="rId12"/>
    <p:sldId id="309" r:id="rId13"/>
    <p:sldId id="310" r:id="rId14"/>
    <p:sldId id="316" r:id="rId15"/>
    <p:sldId id="319" r:id="rId16"/>
    <p:sldId id="262" r:id="rId17"/>
    <p:sldId id="269" r:id="rId18"/>
    <p:sldId id="263" r:id="rId19"/>
    <p:sldId id="311" r:id="rId20"/>
    <p:sldId id="270" r:id="rId21"/>
    <p:sldId id="264" r:id="rId22"/>
    <p:sldId id="317" r:id="rId23"/>
    <p:sldId id="320" r:id="rId24"/>
    <p:sldId id="271" r:id="rId25"/>
    <p:sldId id="265" r:id="rId26"/>
    <p:sldId id="272" r:id="rId27"/>
    <p:sldId id="293" r:id="rId28"/>
    <p:sldId id="291" r:id="rId29"/>
    <p:sldId id="275" r:id="rId30"/>
    <p:sldId id="276" r:id="rId31"/>
    <p:sldId id="277" r:id="rId32"/>
    <p:sldId id="278" r:id="rId33"/>
    <p:sldId id="280" r:id="rId34"/>
    <p:sldId id="296" r:id="rId35"/>
    <p:sldId id="294" r:id="rId36"/>
    <p:sldId id="295" r:id="rId37"/>
    <p:sldId id="318" r:id="rId38"/>
    <p:sldId id="297" r:id="rId39"/>
    <p:sldId id="298" r:id="rId40"/>
    <p:sldId id="299" r:id="rId41"/>
    <p:sldId id="300" r:id="rId42"/>
    <p:sldId id="301" r:id="rId43"/>
    <p:sldId id="302" r:id="rId44"/>
    <p:sldId id="306" r:id="rId45"/>
    <p:sldId id="303" r:id="rId46"/>
    <p:sldId id="304" r:id="rId47"/>
    <p:sldId id="305" r:id="rId48"/>
    <p:sldId id="267" r:id="rId49"/>
    <p:sldId id="281" r:id="rId50"/>
    <p:sldId id="282" r:id="rId51"/>
    <p:sldId id="283" r:id="rId52"/>
    <p:sldId id="308" r:id="rId53"/>
    <p:sldId id="307" r:id="rId54"/>
    <p:sldId id="321" r:id="rId55"/>
    <p:sldId id="287" r:id="rId56"/>
    <p:sldId id="322" r:id="rId57"/>
    <p:sldId id="323" r:id="rId58"/>
    <p:sldId id="324" r:id="rId59"/>
    <p:sldId id="325" r:id="rId60"/>
    <p:sldId id="326" r:id="rId61"/>
    <p:sldId id="328" r:id="rId62"/>
    <p:sldId id="327" r:id="rId63"/>
    <p:sldId id="329" r:id="rId64"/>
    <p:sldId id="330" r:id="rId65"/>
    <p:sldId id="28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p:cViewPr varScale="1">
        <p:scale>
          <a:sx n="82" d="100"/>
          <a:sy n="82"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7B203-3DB7-4A3F-ABFE-0B7242D96FEF}" type="datetimeFigureOut">
              <a:rPr lang="ru-RU" smtClean="0"/>
              <a:t>05.07.2022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4EA02-B355-4E51-8BAF-802494F1A83F}" type="slidenum">
              <a:rPr lang="ru-RU" smtClean="0"/>
              <a:t>‹#›</a:t>
            </a:fld>
            <a:endParaRPr lang="ru-RU"/>
          </a:p>
        </p:txBody>
      </p:sp>
    </p:spTree>
    <p:extLst>
      <p:ext uri="{BB962C8B-B14F-4D97-AF65-F5344CB8AC3E}">
        <p14:creationId xmlns:p14="http://schemas.microsoft.com/office/powerpoint/2010/main" val="295605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4F4EA02-B355-4E51-8BAF-802494F1A83F}" type="slidenum">
              <a:rPr lang="ru-RU" smtClean="0"/>
              <a:t>58</a:t>
            </a:fld>
            <a:endParaRPr lang="ru-RU"/>
          </a:p>
        </p:txBody>
      </p:sp>
    </p:spTree>
    <p:extLst>
      <p:ext uri="{BB962C8B-B14F-4D97-AF65-F5344CB8AC3E}">
        <p14:creationId xmlns:p14="http://schemas.microsoft.com/office/powerpoint/2010/main" val="2900517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820DD7E1-A1ED-4D8F-AD53-A415EF179521}" type="datetimeFigureOut">
              <a:rPr lang="en-US" smtClean="0"/>
              <a:pPr/>
              <a:t>7/5/2022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820DD7E1-A1ED-4D8F-AD53-A415EF179521}" type="datetimeFigureOut">
              <a:rPr lang="en-US" smtClean="0"/>
              <a:pPr/>
              <a:t>7/5/2022</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820DD7E1-A1ED-4D8F-AD53-A415EF179521}" type="datetimeFigureOut">
              <a:rPr lang="en-US" smtClean="0"/>
              <a:pPr/>
              <a:t>7/5/2022</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DD7E1-A1ED-4D8F-AD53-A415EF179521}" type="datetimeFigureOut">
              <a:rPr lang="en-US" smtClean="0"/>
              <a:pPr/>
              <a:t>7/5/2022</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20DD7E1-A1ED-4D8F-AD53-A415EF179521}" type="datetimeFigureOut">
              <a:rPr lang="en-US" smtClean="0"/>
              <a:pPr/>
              <a:t>7/5/2022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20DD7E1-A1ED-4D8F-AD53-A415EF179521}" type="datetimeFigureOut">
              <a:rPr lang="en-US" smtClean="0"/>
              <a:pPr/>
              <a:t>7/5/2022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B22A01F-8296-4D6C-BAE4-99D7710122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DD7E1-A1ED-4D8F-AD53-A415EF179521}" type="datetimeFigureOut">
              <a:rPr lang="en-US" smtClean="0"/>
              <a:pPr/>
              <a:t>7/5/2022</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2A01F-8296-4D6C-BAE4-99D7710122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260649"/>
            <a:ext cx="8496944" cy="6336704"/>
          </a:xfrm>
        </p:spPr>
        <p:txBody>
          <a:bodyPr/>
          <a:lstStyle/>
          <a:p>
            <a:endParaRPr lang="en-US" dirty="0"/>
          </a:p>
        </p:txBody>
      </p:sp>
      <p:sp>
        <p:nvSpPr>
          <p:cNvPr id="3" name="Подзаголовок 2"/>
          <p:cNvSpPr>
            <a:spLocks noGrp="1"/>
          </p:cNvSpPr>
          <p:nvPr>
            <p:ph type="subTitle" idx="1"/>
          </p:nvPr>
        </p:nvSpPr>
        <p:spPr>
          <a:xfrm>
            <a:off x="395536" y="260648"/>
            <a:ext cx="8496944" cy="6336704"/>
          </a:xfrm>
        </p:spPr>
        <p:style>
          <a:lnRef idx="1">
            <a:schemeClr val="accent4"/>
          </a:lnRef>
          <a:fillRef idx="2">
            <a:schemeClr val="accent4"/>
          </a:fillRef>
          <a:effectRef idx="1">
            <a:schemeClr val="accent4"/>
          </a:effectRef>
          <a:fontRef idx="minor">
            <a:schemeClr val="dk1"/>
          </a:fontRef>
        </p:style>
        <p:txBody>
          <a:bodyPr>
            <a:normAutofit/>
          </a:bodyPr>
          <a:lstStyle/>
          <a:p>
            <a:r>
              <a:rPr lang="ka-GE" sz="2000" b="1" dirty="0">
                <a:solidFill>
                  <a:srgbClr val="FF0000"/>
                </a:solidFill>
                <a:latin typeface="Times New Roman" pitchFamily="18" charset="0"/>
                <a:cs typeface="Times New Roman" pitchFamily="18" charset="0"/>
              </a:rPr>
              <a:t>სტუდენტთა სამეცნიერო კონფერენცია</a:t>
            </a:r>
          </a:p>
          <a:p>
            <a:endParaRPr lang="ka-GE" sz="2000" b="1" dirty="0">
              <a:solidFill>
                <a:srgbClr val="FF0000"/>
              </a:solidFill>
              <a:latin typeface="Times New Roman" pitchFamily="18" charset="0"/>
              <a:cs typeface="Times New Roman" pitchFamily="18" charset="0"/>
            </a:endParaRPr>
          </a:p>
          <a:p>
            <a:endParaRPr lang="ka-GE" sz="2000" b="1" dirty="0">
              <a:solidFill>
                <a:srgbClr val="FF0000"/>
              </a:solidFill>
              <a:latin typeface="Times New Roman" pitchFamily="18" charset="0"/>
              <a:cs typeface="Times New Roman" pitchFamily="18" charset="0"/>
            </a:endParaRPr>
          </a:p>
          <a:p>
            <a:r>
              <a:rPr lang="ka-GE" sz="2000" b="1" dirty="0">
                <a:solidFill>
                  <a:srgbClr val="FF0000"/>
                </a:solidFill>
                <a:latin typeface="Times New Roman" pitchFamily="18" charset="0"/>
                <a:cs typeface="Times New Roman" pitchFamily="18" charset="0"/>
              </a:rPr>
              <a:t>გიგა მჟავანაძე</a:t>
            </a:r>
          </a:p>
          <a:p>
            <a:r>
              <a:rPr lang="ka-GE" sz="2000" b="1" dirty="0">
                <a:solidFill>
                  <a:srgbClr val="FF0000"/>
                </a:solidFill>
                <a:latin typeface="Times New Roman" pitchFamily="18" charset="0"/>
                <a:cs typeface="Times New Roman" pitchFamily="18" charset="0"/>
              </a:rPr>
              <a:t>ნიკა ჩიხრაძე</a:t>
            </a:r>
          </a:p>
          <a:p>
            <a:endParaRPr lang="ka-GE" sz="2000" b="1" dirty="0">
              <a:solidFill>
                <a:srgbClr val="FF0000"/>
              </a:solidFill>
              <a:latin typeface="Times New Roman" pitchFamily="18" charset="0"/>
              <a:cs typeface="Times New Roman" pitchFamily="18" charset="0"/>
            </a:endParaRPr>
          </a:p>
          <a:p>
            <a:endParaRPr lang="ka-GE" sz="2000" b="1" dirty="0">
              <a:solidFill>
                <a:srgbClr val="FF0000"/>
              </a:solidFill>
              <a:latin typeface="Times New Roman" pitchFamily="18" charset="0"/>
              <a:cs typeface="Times New Roman" pitchFamily="18" charset="0"/>
            </a:endParaRPr>
          </a:p>
          <a:p>
            <a:r>
              <a:rPr lang="ka-GE" sz="2800" b="1" dirty="0">
                <a:solidFill>
                  <a:srgbClr val="FF0000"/>
                </a:solidFill>
                <a:latin typeface="Times New Roman" pitchFamily="18" charset="0"/>
                <a:cs typeface="Times New Roman" pitchFamily="18" charset="0"/>
              </a:rPr>
              <a:t>ქართული კარტოგრაფიის განვითარების ეტაპები</a:t>
            </a:r>
          </a:p>
          <a:p>
            <a:endParaRPr lang="ka-GE" sz="2800" b="1" dirty="0">
              <a:solidFill>
                <a:srgbClr val="FF0000"/>
              </a:solidFill>
              <a:latin typeface="Times New Roman" pitchFamily="18" charset="0"/>
              <a:cs typeface="Times New Roman" pitchFamily="18" charset="0"/>
            </a:endParaRPr>
          </a:p>
          <a:p>
            <a:endParaRPr lang="ka-GE" sz="2800" b="1" dirty="0">
              <a:solidFill>
                <a:srgbClr val="FF0000"/>
              </a:solidFill>
              <a:latin typeface="Times New Roman" pitchFamily="18" charset="0"/>
              <a:cs typeface="Times New Roman" pitchFamily="18" charset="0"/>
            </a:endParaRPr>
          </a:p>
          <a:p>
            <a:r>
              <a:rPr lang="ka-GE" sz="2000" b="1" dirty="0">
                <a:solidFill>
                  <a:srgbClr val="FF0000"/>
                </a:solidFill>
                <a:latin typeface="Times New Roman" pitchFamily="18" charset="0"/>
                <a:cs typeface="Times New Roman" pitchFamily="18" charset="0"/>
              </a:rPr>
              <a:t>ხელმძღვანელი: ასოცირ. პროფ.</a:t>
            </a:r>
            <a:r>
              <a:rPr lang="en-US" sz="2000" b="1" dirty="0">
                <a:solidFill>
                  <a:srgbClr val="FF0000"/>
                </a:solidFill>
                <a:latin typeface="Times New Roman" pitchFamily="18" charset="0"/>
                <a:cs typeface="Times New Roman" pitchFamily="18" charset="0"/>
              </a:rPr>
              <a:t> </a:t>
            </a:r>
            <a:r>
              <a:rPr lang="ka-GE" sz="2000" b="1" dirty="0">
                <a:solidFill>
                  <a:srgbClr val="FF0000"/>
                </a:solidFill>
                <a:latin typeface="Times New Roman" pitchFamily="18" charset="0"/>
                <a:cs typeface="Times New Roman" pitchFamily="18" charset="0"/>
              </a:rPr>
              <a:t> თენგიზ გორდეზიანი</a:t>
            </a:r>
            <a:endParaRPr lang="en-US" sz="2000"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chor="b">
            <a:normAutofit/>
          </a:bodyPr>
          <a:lstStyle/>
          <a:p>
            <a:r>
              <a:rPr lang="ka-GE" sz="2400" b="1" i="1" dirty="0">
                <a:latin typeface="Times New Roman" pitchFamily="18" charset="0"/>
                <a:cs typeface="Times New Roman" pitchFamily="18" charset="0"/>
              </a:rPr>
              <a:t>ვახუშტის ატლასი, მისი დაბადებიდან 300 წლის საიუბილეო გამოფენაზე </a:t>
            </a:r>
            <a:endParaRPr lang="ru-RU" sz="2400" b="1" i="1" dirty="0">
              <a:latin typeface="Times New Roman" pitchFamily="18" charset="0"/>
              <a:cs typeface="Times New Roman" pitchFamily="18" charset="0"/>
            </a:endParaRPr>
          </a:p>
        </p:txBody>
      </p:sp>
      <p:pic>
        <p:nvPicPr>
          <p:cNvPr id="2051" name="Picture 3" descr="C:\Users\G comp service\Desktop\erovnuliarqivi.JPG"/>
          <p:cNvPicPr>
            <a:picLocks noGrp="1" noChangeAspect="1" noChangeArrowheads="1"/>
          </p:cNvPicPr>
          <p:nvPr>
            <p:ph idx="1"/>
          </p:nvPr>
        </p:nvPicPr>
        <p:blipFill>
          <a:blip r:embed="rId2" cstate="print"/>
          <a:srcRect/>
          <a:stretch>
            <a:fillRect/>
          </a:stretch>
        </p:blipFill>
        <p:spPr bwMode="auto">
          <a:xfrm>
            <a:off x="357159" y="1600200"/>
            <a:ext cx="8286808" cy="52578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Times New Roman" panose="02020603050405020304" pitchFamily="18" charset="0"/>
                <a:cs typeface="Times New Roman" panose="02020603050405020304" pitchFamily="18" charset="0"/>
              </a:rPr>
              <a:t>საქართველოს რუკა ვახუშტის 1735 წლის  ატლასიდან</a:t>
            </a:r>
            <a:endParaRPr lang="en-US" sz="2400" b="1" dirty="0">
              <a:latin typeface="Times New Roman" panose="02020603050405020304" pitchFamily="18" charset="0"/>
              <a:cs typeface="Times New Roman" panose="02020603050405020304" pitchFamily="18" charset="0"/>
            </a:endParaRPr>
          </a:p>
        </p:txBody>
      </p:sp>
      <p:pic>
        <p:nvPicPr>
          <p:cNvPr id="3075" name="Picture 3" descr="C:\Users\G comp service\Desktop\Map_of_Georgia_by_Prince_Vakhushti_Bagrationi.27.jpg"/>
          <p:cNvPicPr>
            <a:picLocks noGrp="1" noChangeAspect="1" noChangeArrowheads="1"/>
          </p:cNvPicPr>
          <p:nvPr>
            <p:ph idx="1"/>
          </p:nvPr>
        </p:nvPicPr>
        <p:blipFill>
          <a:blip r:embed="rId2" cstate="print"/>
          <a:srcRect/>
          <a:stretch>
            <a:fillRect/>
          </a:stretch>
        </p:blipFill>
        <p:spPr bwMode="auto">
          <a:xfrm>
            <a:off x="1428728" y="1857364"/>
            <a:ext cx="6572296" cy="4286280"/>
          </a:xfrm>
          <a:prstGeom prst="rect">
            <a:avLst/>
          </a:prstGeom>
          <a:noFill/>
        </p:spPr>
      </p:pic>
    </p:spTree>
    <p:extLst>
      <p:ext uri="{BB962C8B-B14F-4D97-AF65-F5344CB8AC3E}">
        <p14:creationId xmlns:p14="http://schemas.microsoft.com/office/powerpoint/2010/main" val="3461159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2108EC-28FC-41C3-9A19-A21DD84170A6}"/>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Sylfaen" panose="010A0502050306030303" pitchFamily="18" charset="0"/>
              </a:rPr>
              <a:t>თბილისის გეგმა ვახუშტის 1735 წლის  ატლასიდან</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AD5FBD33-F24C-483C-A4B2-8356FF35B2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1600200"/>
            <a:ext cx="4320480" cy="5141168"/>
          </a:xfrm>
        </p:spPr>
      </p:pic>
    </p:spTree>
    <p:extLst>
      <p:ext uri="{BB962C8B-B14F-4D97-AF65-F5344CB8AC3E}">
        <p14:creationId xmlns:p14="http://schemas.microsoft.com/office/powerpoint/2010/main" val="273218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617718-E8DC-4CCE-9B9E-62830F2C0A73}"/>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Sylfaen" panose="010A0502050306030303" pitchFamily="18" charset="0"/>
              </a:rPr>
              <a:t>ვახუშტი ბაგრატიონის ნახევარსფეროების რუკა  (1752 წ.)</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7ADBA750-BAE0-4AB6-8496-3F45E19875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816448"/>
            <a:ext cx="7560840" cy="4766913"/>
          </a:xfrm>
        </p:spPr>
      </p:pic>
    </p:spTree>
    <p:extLst>
      <p:ext uri="{BB962C8B-B14F-4D97-AF65-F5344CB8AC3E}">
        <p14:creationId xmlns:p14="http://schemas.microsoft.com/office/powerpoint/2010/main" val="367136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03EA23-F61F-4578-B4FD-398BC4141812}"/>
              </a:ext>
            </a:extLst>
          </p:cNvPr>
          <p:cNvSpPr>
            <a:spLocks noGrp="1"/>
          </p:cNvSpPr>
          <p:nvPr>
            <p:ph type="title"/>
          </p:nvPr>
        </p:nvSpPr>
        <p:spPr>
          <a:xfrm>
            <a:off x="457200" y="434113"/>
            <a:ext cx="8229600" cy="1143000"/>
          </a:xfrm>
        </p:spPr>
        <p:style>
          <a:lnRef idx="1">
            <a:schemeClr val="accent3"/>
          </a:lnRef>
          <a:fillRef idx="2">
            <a:schemeClr val="accent3"/>
          </a:fillRef>
          <a:effectRef idx="1">
            <a:schemeClr val="accent3"/>
          </a:effectRef>
          <a:fontRef idx="minor">
            <a:schemeClr val="dk1"/>
          </a:fontRef>
        </p:style>
        <p:txBody>
          <a:bodyPr>
            <a:normAutofit/>
          </a:bodyPr>
          <a:lstStyle/>
          <a:p>
            <a:r>
              <a:rPr lang="en-US" sz="2400" b="1" i="1" dirty="0">
                <a:solidFill>
                  <a:srgbClr val="FF0000"/>
                </a:solidFill>
                <a:latin typeface="Sylfaen" panose="010A0502050306030303" pitchFamily="18" charset="0"/>
              </a:rPr>
              <a:t>II</a:t>
            </a:r>
            <a:r>
              <a:rPr lang="ka-GE" sz="2400" b="1" i="1" dirty="0">
                <a:solidFill>
                  <a:srgbClr val="FF0000"/>
                </a:solidFill>
                <a:latin typeface="Sylfaen" panose="010A0502050306030303" pitchFamily="18" charset="0"/>
              </a:rPr>
              <a:t> ეტაპი</a:t>
            </a:r>
            <a:r>
              <a:rPr lang="en-US" sz="2400" b="1" i="1" dirty="0">
                <a:solidFill>
                  <a:srgbClr val="FF0000"/>
                </a:solidFill>
                <a:latin typeface="Sylfaen" panose="010A0502050306030303" pitchFamily="18" charset="0"/>
              </a:rPr>
              <a:t>:  </a:t>
            </a:r>
            <a:r>
              <a:rPr lang="en-US" sz="2400" b="1" i="1" dirty="0">
                <a:solidFill>
                  <a:schemeClr val="tx1"/>
                </a:solidFill>
                <a:latin typeface="AcadNusx" pitchFamily="2" charset="0"/>
              </a:rPr>
              <a:t>XIX</a:t>
            </a:r>
            <a:r>
              <a:rPr lang="ka-GE" sz="2400" b="1" i="1" dirty="0">
                <a:solidFill>
                  <a:schemeClr val="tx1"/>
                </a:solidFill>
                <a:latin typeface="Sylfaen" panose="010A0502050306030303" pitchFamily="18" charset="0"/>
              </a:rPr>
              <a:t> </a:t>
            </a:r>
            <a:r>
              <a:rPr lang="ka-GE" sz="2400" b="1" i="1" dirty="0">
                <a:latin typeface="Sylfaen" panose="010A0502050306030303" pitchFamily="18" charset="0"/>
              </a:rPr>
              <a:t>საუკუნე</a:t>
            </a:r>
            <a:endParaRPr lang="ru-RU" sz="2400" b="1" i="1" dirty="0">
              <a:latin typeface="Sylfaen" panose="010A0502050306030303" pitchFamily="18" charset="0"/>
            </a:endParaRPr>
          </a:p>
        </p:txBody>
      </p:sp>
      <p:sp>
        <p:nvSpPr>
          <p:cNvPr id="3" name="Объект 2">
            <a:extLst>
              <a:ext uri="{FF2B5EF4-FFF2-40B4-BE49-F238E27FC236}">
                <a16:creationId xmlns:a16="http://schemas.microsoft.com/office/drawing/2014/main" id="{A87C7354-8A59-4E81-82BB-D99FD401B627}"/>
              </a:ext>
            </a:extLst>
          </p:cNvPr>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1600" dirty="0">
                <a:latin typeface="Sylfaen" panose="010A0502050306030303" pitchFamily="18" charset="0"/>
              </a:rPr>
              <a:t>   XIX </a:t>
            </a:r>
            <a:r>
              <a:rPr lang="ka-GE" sz="1600" dirty="0">
                <a:latin typeface="Sylfaen" panose="010A0502050306030303" pitchFamily="18" charset="0"/>
              </a:rPr>
              <a:t>ს-ის ქართული კარტოგრაფია ვითარდებოდა რუსეთის იმპერიის შემადგენლობაში საქართველოს არსებობის ნიშნით. საქართველოს და კავკასიის ტერიტორიის ტოპოგრაფიული აგეგმვა და რუკათსაშემდგენლო საქმე, ძირითადად, რუსი ტოპოგრაფების, გეოდეზისტებისა და კარტოგრაფების მიერ სრულდებოდა, ამიტომ ქართულ გვარებს კარტოგრაფიულ გამოსახულებათა გამოცემებში იშვიათად ვხვდებით. ამ პერიოდში შესრულდა საქართველოს სანაპირო ზოლისა და სამხრეთის სასაზღვრო ზონების მსხვილმასშტაბიანი ტოპოგრაფიული გარტოგრაფირება.</a:t>
            </a:r>
            <a:endParaRPr lang="en-US" sz="1600" dirty="0">
              <a:latin typeface="Sylfaen" panose="010A0502050306030303" pitchFamily="18" charset="0"/>
            </a:endParaRPr>
          </a:p>
          <a:p>
            <a:pPr marL="0" indent="0">
              <a:buNone/>
            </a:pPr>
            <a:r>
              <a:rPr lang="en-US" sz="1600" dirty="0">
                <a:latin typeface="Sylfaen" panose="010A0502050306030303" pitchFamily="18" charset="0"/>
              </a:rPr>
              <a:t>   </a:t>
            </a:r>
            <a:r>
              <a:rPr lang="ka-GE" sz="1600" dirty="0">
                <a:latin typeface="Sylfaen" panose="010A0502050306030303" pitchFamily="18" charset="0"/>
              </a:rPr>
              <a:t>1802</a:t>
            </a:r>
            <a:r>
              <a:rPr lang="en-US" sz="1600" dirty="0">
                <a:latin typeface="Sylfaen" panose="010A0502050306030303" pitchFamily="18" charset="0"/>
              </a:rPr>
              <a:t> </a:t>
            </a:r>
            <a:r>
              <a:rPr lang="ka-GE" sz="1600" dirty="0">
                <a:latin typeface="Sylfaen" panose="010A0502050306030303" pitchFamily="18" charset="0"/>
              </a:rPr>
              <a:t>წელს რუსეთიდან მოვლინებული ტოპოგრაფებმა, </a:t>
            </a:r>
            <a:r>
              <a:rPr lang="ka-GE" sz="1600" b="1" i="1" dirty="0">
                <a:latin typeface="Sylfaen" panose="010A0502050306030303" pitchFamily="18" charset="0"/>
              </a:rPr>
              <a:t>დრენიაკინმა და დრაიზემ</a:t>
            </a:r>
            <a:r>
              <a:rPr lang="ka-GE" sz="1600" dirty="0">
                <a:latin typeface="Sylfaen" panose="010A0502050306030303" pitchFamily="18" charset="0"/>
              </a:rPr>
              <a:t>, შეადგინეს ქართლის ორვერსიანი რუკა (1:21000 მასშტაბში). 1846-1847 წლებში უფრო მაღალი სიზუსტის რუკების შექმნას ხელმძღვანელობდა რუსი სამხედრო ტოპოგრაფი, ი. ხოძკო. </a:t>
            </a:r>
            <a:r>
              <a:rPr lang="en-US" sz="1600" dirty="0">
                <a:latin typeface="Sylfaen" panose="010A0502050306030303" pitchFamily="18" charset="0"/>
              </a:rPr>
              <a:t>XIX</a:t>
            </a:r>
            <a:r>
              <a:rPr lang="ka-GE" sz="1600" dirty="0">
                <a:latin typeface="Sylfaen" panose="010A0502050306030303" pitchFamily="18" charset="0"/>
              </a:rPr>
              <a:t> ს-ის 50-იან წლებში შეიქმნა 5-ვერსიანი რუკები. მათზე უფრო ზუსტად გამოყოფილ იქნა გუბერნიების ტერიტორიები და საზღვრები. ჩატარდა კარტომეტრიული სამუშაოები გუბერნიების, ოლქებისა და მაზრების ტერიტორიების ფართობთა გაზომვის მიზნით.</a:t>
            </a:r>
            <a:endParaRPr lang="en-US" sz="1600" dirty="0">
              <a:latin typeface="Sylfaen" panose="010A0502050306030303" pitchFamily="18" charset="0"/>
            </a:endParaRPr>
          </a:p>
          <a:p>
            <a:pPr marL="0" indent="0">
              <a:buNone/>
            </a:pPr>
            <a:r>
              <a:rPr lang="en-US" sz="1600" dirty="0">
                <a:latin typeface="Sylfaen" panose="010A0502050306030303" pitchFamily="18" charset="0"/>
              </a:rPr>
              <a:t>   </a:t>
            </a:r>
            <a:r>
              <a:rPr lang="ka-GE" sz="1600" dirty="0">
                <a:latin typeface="Sylfaen" panose="010A0502050306030303" pitchFamily="18" charset="0"/>
              </a:rPr>
              <a:t>1886</a:t>
            </a:r>
            <a:r>
              <a:rPr lang="en-US" sz="1600" dirty="0">
                <a:latin typeface="Sylfaen" panose="010A0502050306030303" pitchFamily="18" charset="0"/>
              </a:rPr>
              <a:t> </a:t>
            </a:r>
            <a:r>
              <a:rPr lang="ka-GE" sz="1600" dirty="0">
                <a:latin typeface="Sylfaen" panose="010A0502050306030303" pitchFamily="18" charset="0"/>
              </a:rPr>
              <a:t>წელს სამხედრო ტოპოგრაფმა, </a:t>
            </a:r>
            <a:r>
              <a:rPr lang="ka-GE" sz="1600" b="1" i="1" dirty="0">
                <a:latin typeface="Sylfaen" panose="010A0502050306030303" pitchFamily="18" charset="0"/>
              </a:rPr>
              <a:t>ნ. ვინიკოვმა </a:t>
            </a:r>
            <a:r>
              <a:rPr lang="ka-GE" sz="1600" dirty="0">
                <a:latin typeface="Sylfaen" panose="010A0502050306030303" pitchFamily="18" charset="0"/>
              </a:rPr>
              <a:t>გამოთვალა კავკასიის ტერიტორიების გუბერნიების, მაზრების, მხარეების, ოლქების და საპოლიციო უბნების ფართობები. </a:t>
            </a:r>
            <a:endParaRPr lang="ru-RU" sz="1600" dirty="0">
              <a:latin typeface="Sylfaen" panose="010A0502050306030303" pitchFamily="18" charset="0"/>
            </a:endParaRPr>
          </a:p>
        </p:txBody>
      </p:sp>
    </p:spTree>
    <p:extLst>
      <p:ext uri="{BB962C8B-B14F-4D97-AF65-F5344CB8AC3E}">
        <p14:creationId xmlns:p14="http://schemas.microsoft.com/office/powerpoint/2010/main" val="367356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AF3DD8-991E-4AF8-A9AA-D521F046D14F}"/>
              </a:ext>
            </a:extLst>
          </p:cNvPr>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r>
              <a:rPr lang="en-US" sz="2400" b="1" dirty="0">
                <a:solidFill>
                  <a:srgbClr val="FF0000"/>
                </a:solidFill>
                <a:latin typeface="AcadNusx" pitchFamily="2" charset="0"/>
              </a:rPr>
              <a:t>M</a:t>
            </a:r>
            <a:r>
              <a:rPr lang="ka-GE" sz="2400" b="1" i="1" dirty="0">
                <a:solidFill>
                  <a:srgbClr val="FF0000"/>
                </a:solidFill>
                <a:latin typeface="Sylfaen" panose="010A0502050306030303" pitchFamily="18" charset="0"/>
              </a:rPr>
              <a:t>მესამე ეტაპი:</a:t>
            </a:r>
            <a:r>
              <a:rPr lang="en-US" sz="2400" b="1" i="1" dirty="0">
                <a:solidFill>
                  <a:srgbClr val="FF0000"/>
                </a:solidFill>
                <a:latin typeface="AcadNusx" pitchFamily="2" charset="0"/>
              </a:rPr>
              <a:t> </a:t>
            </a:r>
            <a:r>
              <a:rPr lang="en-US" sz="2400" b="1" i="1" dirty="0">
                <a:solidFill>
                  <a:schemeClr val="tx1"/>
                </a:solidFill>
                <a:latin typeface="AcadNusx" pitchFamily="2" charset="0"/>
              </a:rPr>
              <a:t>XX </a:t>
            </a:r>
            <a:r>
              <a:rPr lang="ka-GE" sz="2400" b="1" i="1" dirty="0">
                <a:solidFill>
                  <a:schemeClr val="tx1"/>
                </a:solidFill>
                <a:latin typeface="AcadNusx" pitchFamily="2" charset="0"/>
              </a:rPr>
              <a:t>საუკუნე</a:t>
            </a:r>
            <a:endParaRPr lang="ru-RU" sz="2400" b="1" i="1" dirty="0">
              <a:solidFill>
                <a:schemeClr val="tx1"/>
              </a:solidFill>
              <a:latin typeface="Sylfaen" panose="010A0502050306030303" pitchFamily="18" charset="0"/>
            </a:endParaRPr>
          </a:p>
        </p:txBody>
      </p:sp>
    </p:spTree>
    <p:extLst>
      <p:ext uri="{BB962C8B-B14F-4D97-AF65-F5344CB8AC3E}">
        <p14:creationId xmlns:p14="http://schemas.microsoft.com/office/powerpoint/2010/main" val="1266951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i="1" dirty="0">
                <a:latin typeface="Times New Roman" pitchFamily="18" charset="0"/>
                <a:cs typeface="Times New Roman" pitchFamily="18" charset="0"/>
              </a:rPr>
              <a:t>ანდრია ბენაშვილი</a:t>
            </a:r>
            <a:r>
              <a:rPr lang="ru-RU" sz="2400" b="1" i="1" dirty="0">
                <a:latin typeface="Times New Roman" pitchFamily="18" charset="0"/>
                <a:cs typeface="Times New Roman" pitchFamily="18" charset="0"/>
              </a:rPr>
              <a:t> </a:t>
            </a:r>
            <a:r>
              <a:rPr lang="ka-GE" sz="2400" b="1" i="1" dirty="0">
                <a:latin typeface="Times New Roman" pitchFamily="18" charset="0"/>
                <a:cs typeface="Times New Roman" pitchFamily="18" charset="0"/>
              </a:rPr>
              <a:t> </a:t>
            </a:r>
            <a:r>
              <a:rPr lang="ru-RU" sz="2400" b="1" i="1" dirty="0">
                <a:latin typeface="Times New Roman" pitchFamily="18" charset="0"/>
                <a:cs typeface="Times New Roman" pitchFamily="18" charset="0"/>
              </a:rPr>
              <a:t>(1868-1941)</a:t>
            </a:r>
          </a:p>
        </p:txBody>
      </p:sp>
      <p:pic>
        <p:nvPicPr>
          <p:cNvPr id="4" name="Объект 3"/>
          <p:cNvPicPr>
            <a:picLocks noGrp="1" noChangeAspect="1"/>
          </p:cNvPicPr>
          <p:nvPr>
            <p:ph idx="1"/>
          </p:nvPr>
        </p:nvPicPr>
        <p:blipFill>
          <a:blip r:embed="rId2" cstate="print"/>
          <a:stretch>
            <a:fillRect/>
          </a:stretch>
        </p:blipFill>
        <p:spPr>
          <a:xfrm>
            <a:off x="2483768" y="1628800"/>
            <a:ext cx="4248471" cy="5112568"/>
          </a:xfrm>
          <a:prstGeom prst="rect">
            <a:avLst/>
          </a:prstGeom>
        </p:spPr>
        <p:style>
          <a:lnRef idx="1">
            <a:schemeClr val="accent3"/>
          </a:lnRef>
          <a:fillRef idx="2">
            <a:schemeClr val="accent3"/>
          </a:fillRef>
          <a:effectRef idx="1">
            <a:schemeClr val="accent3"/>
          </a:effectRef>
          <a:fontRef idx="minor">
            <a:schemeClr val="dk1"/>
          </a:fontRef>
        </p:style>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2000" dirty="0">
                <a:latin typeface="Sylfaen" panose="010A0502050306030303" pitchFamily="18" charset="0"/>
                <a:cs typeface="Times New Roman" panose="02020603050405020304" pitchFamily="18" charset="0"/>
              </a:rPr>
              <a:t>ქართული კარტოგრაფიის, ტოპოგრაფიისა და გეოდეზიის განვითარებაში მნიშვნელოვანი წვლილი შეიტანა პროფ. ანდრია ბენაშვილმა.</a:t>
            </a:r>
            <a:r>
              <a:rPr lang="ka-GE" sz="1800" dirty="0">
                <a:latin typeface="Times New Roman" panose="02020603050405020304" pitchFamily="18" charset="0"/>
                <a:cs typeface="Times New Roman" panose="02020603050405020304" pitchFamily="18" charset="0"/>
              </a:rPr>
              <a:t>  </a:t>
            </a:r>
            <a:r>
              <a:rPr lang="ka-GE" sz="2000" dirty="0">
                <a:latin typeface="Times New Roman" panose="02020603050405020304" pitchFamily="18" charset="0"/>
                <a:cs typeface="Times New Roman" panose="02020603050405020304" pitchFamily="18" charset="0"/>
              </a:rPr>
              <a:t>ის ითვლება თბილისის სახელმწიფო უნივერსიტეტის ერთ-ერთ დამაარსებლად. 1918 წელს ანდრია ბენაშვილის ინიციატივით ახლად დაარსებულ თბილისის უნივერსიტეტში შეიქმნა ასტრონომია-გეოდეზიის კათედრა ფა გეოდეზიის კაბინეტი. ამით მან საფუძველი ჩაუყარა ტოპოგრაფიისა და კარტოგრაფიის სწავლებას საქართველოში. მისი ავტორობით, ქართულ ენაზე 1933 წელს დაიბეჭდა ტოპოგრაფიის საუნივერსიტეტო სახელმძღვანელო.</a:t>
            </a:r>
            <a:br>
              <a:rPr lang="ka-GE" sz="2000" dirty="0">
                <a:latin typeface="Times New Roman" panose="02020603050405020304" pitchFamily="18" charset="0"/>
                <a:cs typeface="Times New Roman" panose="02020603050405020304" pitchFamily="18" charset="0"/>
              </a:rPr>
            </a:br>
            <a:r>
              <a:rPr lang="ka-GE" sz="2000" dirty="0">
                <a:latin typeface="Times New Roman" panose="02020603050405020304" pitchFamily="18" charset="0"/>
                <a:cs typeface="Times New Roman" panose="02020603050405020304" pitchFamily="18" charset="0"/>
              </a:rPr>
              <a:t>ანდრია ბენაშვილის სახელს უკავშირდება თბილისის პოლიტექნიკური ინსტიტუტის ინდუსტრიული ინსტიტუტი) დაარსება (1922 წ), რომელიც თბილისის უნივერსიტეტის ბაზაზე შეიქმნა. ამ ინსტიტუტში მან შექმნა საინჟინრო გეოდეზიის კათედრა. ა. ბენაშვილის პროექტით შეიქმნა 2 მოცულობითი  გლობუსი, რომლების თსუ-ის პირველი კორპუსის ფასადზე არის განთავსებული.</a:t>
            </a:r>
            <a:br>
              <a:rPr lang="ka-GE" sz="1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1752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ka-GE" sz="2400" b="1" i="1" dirty="0">
                <a:latin typeface="Times New Roman" pitchFamily="18" charset="0"/>
                <a:cs typeface="Times New Roman" pitchFamily="18" charset="0"/>
              </a:rPr>
              <a:t>სერგი </a:t>
            </a:r>
            <a:r>
              <a:rPr lang="ru-RU" sz="2400" b="1" i="1" dirty="0">
                <a:latin typeface="Times New Roman" pitchFamily="18" charset="0"/>
                <a:cs typeface="Times New Roman" pitchFamily="18" charset="0"/>
              </a:rPr>
              <a:t> </a:t>
            </a:r>
            <a:r>
              <a:rPr lang="ka-GE" sz="2400" b="1" i="1" dirty="0">
                <a:latin typeface="Times New Roman" pitchFamily="18" charset="0"/>
                <a:cs typeface="Times New Roman" pitchFamily="18" charset="0"/>
              </a:rPr>
              <a:t>ცხაკაია  </a:t>
            </a:r>
            <a:r>
              <a:rPr lang="ru-RU" sz="2400" b="1" i="1" dirty="0">
                <a:latin typeface="Times New Roman" pitchFamily="18" charset="0"/>
                <a:cs typeface="Times New Roman" pitchFamily="18" charset="0"/>
              </a:rPr>
              <a:t>(1880-1966)</a:t>
            </a:r>
            <a:br>
              <a:rPr lang="ru-RU" sz="2400" b="1" i="1" dirty="0">
                <a:latin typeface="Times New Roman" pitchFamily="18" charset="0"/>
                <a:cs typeface="Times New Roman" pitchFamily="18" charset="0"/>
              </a:rPr>
            </a:br>
            <a:endParaRPr lang="ru-RU" sz="2400" b="1" i="1" dirty="0">
              <a:latin typeface="Times New Roman" pitchFamily="18" charset="0"/>
              <a:cs typeface="Times New Roman" pitchFamily="18" charset="0"/>
            </a:endParaRPr>
          </a:p>
        </p:txBody>
      </p:sp>
      <p:pic>
        <p:nvPicPr>
          <p:cNvPr id="5" name="Объект 4"/>
          <p:cNvPicPr>
            <a:picLocks noGrp="1" noChangeAspect="1"/>
          </p:cNvPicPr>
          <p:nvPr>
            <p:ph idx="1"/>
          </p:nvPr>
        </p:nvPicPr>
        <p:blipFill>
          <a:blip r:embed="rId2" cstate="print"/>
          <a:stretch>
            <a:fillRect/>
          </a:stretch>
        </p:blipFill>
        <p:spPr>
          <a:xfrm>
            <a:off x="2267744" y="1340768"/>
            <a:ext cx="4176464" cy="53285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FDD79E-68AD-404D-8F4B-C916A1882639}"/>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Sylfaen" panose="010A0502050306030303" pitchFamily="18" charset="0"/>
              </a:rPr>
              <a:t>სერგი ცხაკაია და ალექსანდრე ასლანიკაშვილი (მასწავლებელი და მოსწავლე)</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1FF34DA4-5E22-49EB-8E73-BD09715A7F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628800"/>
            <a:ext cx="6552728" cy="4954562"/>
          </a:xfrm>
        </p:spPr>
      </p:pic>
    </p:spTree>
    <p:extLst>
      <p:ext uri="{BB962C8B-B14F-4D97-AF65-F5344CB8AC3E}">
        <p14:creationId xmlns:p14="http://schemas.microsoft.com/office/powerpoint/2010/main" val="235229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0001288" cy="6597352"/>
          </a:xfrm>
        </p:spPr>
        <p:style>
          <a:lnRef idx="1">
            <a:schemeClr val="accent4"/>
          </a:lnRef>
          <a:fillRef idx="2">
            <a:schemeClr val="accent4"/>
          </a:fillRef>
          <a:effectRef idx="1">
            <a:schemeClr val="accent4"/>
          </a:effectRef>
          <a:fontRef idx="minor">
            <a:schemeClr val="dk1"/>
          </a:fontRef>
        </p:style>
        <p:txBody>
          <a:bodyPr/>
          <a:lstStyle/>
          <a:p>
            <a:endParaRPr lang="en-US" dirty="0"/>
          </a:p>
        </p:txBody>
      </p:sp>
      <p:sp>
        <p:nvSpPr>
          <p:cNvPr id="3" name="Прямоугольник 2"/>
          <p:cNvSpPr/>
          <p:nvPr/>
        </p:nvSpPr>
        <p:spPr>
          <a:xfrm>
            <a:off x="2143108" y="214290"/>
            <a:ext cx="6389332" cy="1176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b="1" dirty="0">
                <a:solidFill>
                  <a:schemeClr val="tx1"/>
                </a:solidFill>
                <a:latin typeface="Sylfaen" panose="010A0502050306030303" pitchFamily="18" charset="0"/>
                <a:cs typeface="Times New Roman" pitchFamily="18" charset="0"/>
              </a:rPr>
              <a:t>კარტოგრაფიის ძირითადი მიმართულებები საქართველოში</a:t>
            </a:r>
            <a:endParaRPr lang="en-US" sz="2800" b="1" dirty="0">
              <a:solidFill>
                <a:schemeClr val="tx1"/>
              </a:solidFill>
              <a:latin typeface="Sylfaen" panose="010A0502050306030303" pitchFamily="18" charset="0"/>
              <a:cs typeface="Times New Roman" pitchFamily="18" charset="0"/>
            </a:endParaRPr>
          </a:p>
        </p:txBody>
      </p:sp>
      <p:sp>
        <p:nvSpPr>
          <p:cNvPr id="4" name="Прямоугольник 3"/>
          <p:cNvSpPr/>
          <p:nvPr/>
        </p:nvSpPr>
        <p:spPr>
          <a:xfrm>
            <a:off x="179513" y="3143248"/>
            <a:ext cx="1749282" cy="143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b="1" dirty="0">
                <a:solidFill>
                  <a:schemeClr val="tx1"/>
                </a:solidFill>
                <a:latin typeface="Times New Roman" pitchFamily="18" charset="0"/>
                <a:cs typeface="Times New Roman" pitchFamily="18" charset="0"/>
              </a:rPr>
              <a:t>კარტოგრტაფია - </a:t>
            </a:r>
            <a:r>
              <a:rPr lang="ka-GE" sz="1600" dirty="0">
                <a:solidFill>
                  <a:schemeClr val="tx1"/>
                </a:solidFill>
                <a:latin typeface="Times New Roman" pitchFamily="18" charset="0"/>
                <a:cs typeface="Times New Roman" pitchFamily="18" charset="0"/>
              </a:rPr>
              <a:t>აკადემიური მეცნიერება</a:t>
            </a:r>
            <a:endParaRPr lang="en-US" sz="1600" dirty="0">
              <a:solidFill>
                <a:schemeClr val="tx1"/>
              </a:solidFill>
              <a:latin typeface="Times New Roman" pitchFamily="18" charset="0"/>
              <a:cs typeface="Times New Roman" pitchFamily="18" charset="0"/>
            </a:endParaRPr>
          </a:p>
        </p:txBody>
      </p:sp>
      <p:sp>
        <p:nvSpPr>
          <p:cNvPr id="5" name="Прямоугольник 4"/>
          <p:cNvSpPr/>
          <p:nvPr/>
        </p:nvSpPr>
        <p:spPr>
          <a:xfrm>
            <a:off x="2108308" y="3143248"/>
            <a:ext cx="1749312" cy="143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b="1" dirty="0">
                <a:solidFill>
                  <a:schemeClr val="tx1"/>
                </a:solidFill>
                <a:latin typeface="Times New Roman" pitchFamily="18" charset="0"/>
                <a:cs typeface="Times New Roman" pitchFamily="18" charset="0"/>
              </a:rPr>
              <a:t>კარტოგრაფია - </a:t>
            </a:r>
            <a:r>
              <a:rPr lang="ka-GE" sz="1600" dirty="0">
                <a:solidFill>
                  <a:schemeClr val="tx1"/>
                </a:solidFill>
                <a:latin typeface="Times New Roman" pitchFamily="18" charset="0"/>
                <a:cs typeface="Times New Roman" pitchFamily="18" charset="0"/>
              </a:rPr>
              <a:t>წარმოება და ტექნოლოგიურ საშუალებათა სისტემა</a:t>
            </a:r>
            <a:endParaRPr lang="en-US" sz="1600" dirty="0">
              <a:solidFill>
                <a:schemeClr val="tx1"/>
              </a:solidFill>
              <a:latin typeface="Times New Roman" pitchFamily="18" charset="0"/>
              <a:cs typeface="Times New Roman" pitchFamily="18" charset="0"/>
            </a:endParaRPr>
          </a:p>
        </p:txBody>
      </p:sp>
      <p:sp>
        <p:nvSpPr>
          <p:cNvPr id="6" name="Прямоугольник 5"/>
          <p:cNvSpPr/>
          <p:nvPr/>
        </p:nvSpPr>
        <p:spPr>
          <a:xfrm>
            <a:off x="4000495" y="3148149"/>
            <a:ext cx="1750229" cy="1432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b="1" dirty="0">
                <a:solidFill>
                  <a:schemeClr val="tx1"/>
                </a:solidFill>
                <a:latin typeface="Times New Roman" pitchFamily="18" charset="0"/>
                <a:cs typeface="Times New Roman" pitchFamily="18" charset="0"/>
              </a:rPr>
              <a:t>კარტოგრაფია - </a:t>
            </a:r>
            <a:r>
              <a:rPr lang="ka-GE" sz="1600" dirty="0">
                <a:solidFill>
                  <a:schemeClr val="tx1"/>
                </a:solidFill>
                <a:latin typeface="Times New Roman" pitchFamily="18" charset="0"/>
                <a:cs typeface="Times New Roman" pitchFamily="18" charset="0"/>
              </a:rPr>
              <a:t>მეთოდოლოგიური სისტემა</a:t>
            </a:r>
            <a:endParaRPr lang="en-US" sz="1600" dirty="0">
              <a:solidFill>
                <a:schemeClr val="tx1"/>
              </a:solidFill>
              <a:latin typeface="Times New Roman" pitchFamily="18" charset="0"/>
              <a:cs typeface="Times New Roman" pitchFamily="18" charset="0"/>
            </a:endParaRPr>
          </a:p>
        </p:txBody>
      </p:sp>
      <p:sp>
        <p:nvSpPr>
          <p:cNvPr id="7" name="Прямоугольник 6"/>
          <p:cNvSpPr/>
          <p:nvPr/>
        </p:nvSpPr>
        <p:spPr>
          <a:xfrm>
            <a:off x="5857883" y="3143248"/>
            <a:ext cx="1750231" cy="143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b="1" dirty="0">
                <a:solidFill>
                  <a:schemeClr val="tx1"/>
                </a:solidFill>
                <a:latin typeface="Times New Roman" pitchFamily="18" charset="0"/>
                <a:cs typeface="Times New Roman" pitchFamily="18" charset="0"/>
              </a:rPr>
              <a:t>კარტოგრაფია </a:t>
            </a:r>
            <a:r>
              <a:rPr lang="ka-GE" dirty="0">
                <a:solidFill>
                  <a:schemeClr val="tx1"/>
                </a:solidFill>
                <a:latin typeface="Times New Roman" pitchFamily="18" charset="0"/>
                <a:cs typeface="Times New Roman" pitchFamily="18" charset="0"/>
              </a:rPr>
              <a:t>- სამხედრო დარგი</a:t>
            </a:r>
            <a:endParaRPr lang="en-US" dirty="0">
              <a:solidFill>
                <a:schemeClr val="tx1"/>
              </a:solidFill>
              <a:latin typeface="Times New Roman" pitchFamily="18" charset="0"/>
              <a:cs typeface="Times New Roman" pitchFamily="18" charset="0"/>
            </a:endParaRPr>
          </a:p>
        </p:txBody>
      </p:sp>
      <p:sp>
        <p:nvSpPr>
          <p:cNvPr id="8" name="Прямоугольник 7"/>
          <p:cNvSpPr/>
          <p:nvPr/>
        </p:nvSpPr>
        <p:spPr>
          <a:xfrm>
            <a:off x="7715272" y="3143248"/>
            <a:ext cx="1928826" cy="143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b="1" dirty="0">
                <a:solidFill>
                  <a:schemeClr val="tx1"/>
                </a:solidFill>
                <a:latin typeface="Times New Roman" pitchFamily="18" charset="0"/>
                <a:cs typeface="Times New Roman" pitchFamily="18" charset="0"/>
              </a:rPr>
              <a:t>კარტოგრაფია - </a:t>
            </a:r>
            <a:r>
              <a:rPr lang="ka-GE" dirty="0">
                <a:solidFill>
                  <a:schemeClr val="tx1"/>
                </a:solidFill>
                <a:latin typeface="Times New Roman" pitchFamily="18" charset="0"/>
                <a:cs typeface="Times New Roman" pitchFamily="18" charset="0"/>
              </a:rPr>
              <a:t>ხელოვნების დარგი</a:t>
            </a:r>
          </a:p>
          <a:p>
            <a:pPr algn="ctr"/>
            <a:endParaRPr lang="ka-GE" b="1" dirty="0">
              <a:solidFill>
                <a:schemeClr val="tx1"/>
              </a:solidFill>
              <a:latin typeface="Times New Roman" pitchFamily="18" charset="0"/>
              <a:cs typeface="Times New Roman" pitchFamily="18" charset="0"/>
            </a:endParaRPr>
          </a:p>
        </p:txBody>
      </p:sp>
      <p:cxnSp>
        <p:nvCxnSpPr>
          <p:cNvPr id="10" name="Straight Connector 9"/>
          <p:cNvCxnSpPr>
            <a:stCxn id="3" idx="2"/>
            <a:endCxn id="3" idx="2"/>
          </p:cNvCxnSpPr>
          <p:nvPr/>
        </p:nvCxnSpPr>
        <p:spPr>
          <a:xfrm>
            <a:off x="5337774" y="13910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 idx="0"/>
          </p:cNvCxnSpPr>
          <p:nvPr/>
        </p:nvCxnSpPr>
        <p:spPr>
          <a:xfrm>
            <a:off x="2982964" y="31432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6" idx="0"/>
          </p:cNvCxnSpPr>
          <p:nvPr/>
        </p:nvCxnSpPr>
        <p:spPr>
          <a:xfrm flipH="1">
            <a:off x="4875610" y="1357299"/>
            <a:ext cx="339334" cy="1790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0"/>
          </p:cNvCxnSpPr>
          <p:nvPr/>
        </p:nvCxnSpPr>
        <p:spPr>
          <a:xfrm>
            <a:off x="5214942" y="1357298"/>
            <a:ext cx="1518057" cy="1785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8" idx="0"/>
          </p:cNvCxnSpPr>
          <p:nvPr/>
        </p:nvCxnSpPr>
        <p:spPr>
          <a:xfrm>
            <a:off x="5214942" y="1357298"/>
            <a:ext cx="3464743" cy="1785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5" idx="0"/>
          </p:cNvCxnSpPr>
          <p:nvPr/>
        </p:nvCxnSpPr>
        <p:spPr>
          <a:xfrm flipH="1">
            <a:off x="2982964" y="1357298"/>
            <a:ext cx="2231978" cy="1785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a:endCxn id="4" idx="0"/>
          </p:cNvCxnSpPr>
          <p:nvPr/>
        </p:nvCxnSpPr>
        <p:spPr>
          <a:xfrm flipH="1">
            <a:off x="1054154" y="1357298"/>
            <a:ext cx="4160788" cy="17859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2000" dirty="0">
                <a:latin typeface="Times New Roman" panose="02020603050405020304" pitchFamily="18" charset="0"/>
                <a:cs typeface="Times New Roman" panose="02020603050405020304" pitchFamily="18" charset="0"/>
              </a:rPr>
              <a:t>     </a:t>
            </a:r>
            <a:r>
              <a:rPr lang="ka-GE" sz="2000" dirty="0">
                <a:latin typeface="Times New Roman" panose="02020603050405020304" pitchFamily="18" charset="0"/>
                <a:cs typeface="Times New Roman" panose="02020603050405020304" pitchFamily="18" charset="0"/>
              </a:rPr>
              <a:t>ქართული სამეცნიერო-კარტოგრაფიული სკოლის ფორმირება დაკავშირებული გამოჩენილი ქართველი კარტოგრაფის, სერგი ცხაკაიას სახელთან. მან ღირსეულად გააგრძელა თავისი მასწავლებლის, ანდრია ბენაშვილის საქმიანობა. მისი ხელმძღვანელობით ტოპოგრაფიული სამუშაოები ჩატარდა პოლონეთსა და მანჯურიაში. მის სახელს უკავშირდება  1:200 000 მასშტაბის ტოპოგრაფიული აგეგმვები ამიერკავკასიაში და შძესაბამისი ტოპოგრაფიული რუკების შედგენა, რომელიც 1937 წელს, ხოლო შემდეგ განმეორებით დაიბეჭდა 1941 წელს. ეს რუკები გამოირჩევა მაღალი სიზუსტით. ს. ცხაკაია იყო გასული საუკუნის 30-იან წლებში, ამიერკავკასიის ტოპო-გეოდეზიური სამსახურის დამაარსებელი და უფროსი. 1932-1933 წლებში იგი მონაწილეობდა საქართველოს ქართულენოვანი ზოგადგეოგრაფიული რუკის შედგენაში, ალექსანდრე ჯავახიშვილთან ერთად. 1965 წელს გამოიცა სერგი ცხაკაიას ქართულენოვანი სახელმძღვანელოები კარტოგრაფიასა და გეოდეზიაში.</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61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solidFill>
                  <a:schemeClr val="tx1"/>
                </a:solidFill>
                <a:latin typeface="Times New Roman" panose="02020603050405020304" pitchFamily="18" charset="0"/>
                <a:cs typeface="Times New Roman" panose="02020603050405020304" pitchFamily="18" charset="0"/>
              </a:rPr>
              <a:t>ალექსანდრე ჯავახიშვილი</a:t>
            </a:r>
            <a:r>
              <a:rPr lang="ru-RU" sz="2400" b="1" dirty="0">
                <a:solidFill>
                  <a:schemeClr val="tx1"/>
                </a:solidFill>
                <a:latin typeface="Times New Roman" panose="02020603050405020304" pitchFamily="18" charset="0"/>
                <a:cs typeface="Times New Roman" panose="02020603050405020304" pitchFamily="18" charset="0"/>
              </a:rPr>
              <a:t>  (1876-1973)</a:t>
            </a:r>
            <a:br>
              <a:rPr lang="ru-RU" sz="2400" b="1" dirty="0">
                <a:solidFill>
                  <a:schemeClr val="tx1"/>
                </a:solidFill>
                <a:latin typeface="Times New Roman" panose="02020603050405020304" pitchFamily="18" charset="0"/>
                <a:cs typeface="Times New Roman" panose="02020603050405020304" pitchFamily="18" charset="0"/>
              </a:rPr>
            </a:b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stretch>
            <a:fillRect/>
          </a:stretch>
        </p:blipFill>
        <p:spPr>
          <a:xfrm>
            <a:off x="2051720" y="1628800"/>
            <a:ext cx="4392488" cy="5040560"/>
          </a:xfrm>
          <a:prstGeom prst="rect">
            <a:avLst/>
          </a:prstGeom>
        </p:spPr>
      </p:pic>
    </p:spTree>
    <p:extLst>
      <p:ext uri="{BB962C8B-B14F-4D97-AF65-F5344CB8AC3E}">
        <p14:creationId xmlns:p14="http://schemas.microsoft.com/office/powerpoint/2010/main" val="11956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4EABDE3-40EE-4E00-BFA4-99769A380C32}"/>
              </a:ext>
            </a:extLst>
          </p:cNvPr>
          <p:cNvSpPr>
            <a:spLocks noGrp="1"/>
          </p:cNvSpPr>
          <p:nvPr>
            <p:ph idx="1"/>
          </p:nvPr>
        </p:nvSpPr>
        <p:spPr>
          <a:xfrm>
            <a:off x="457200" y="1600200"/>
            <a:ext cx="8229600" cy="4853136"/>
          </a:xfrm>
        </p:spPr>
        <p:txBody>
          <a:bodyPr>
            <a:noAutofit/>
          </a:bodyPr>
          <a:lstStyle/>
          <a:p>
            <a:pPr marL="0" indent="0">
              <a:buNone/>
            </a:pPr>
            <a:r>
              <a:rPr lang="ka-GE" sz="1600" dirty="0">
                <a:latin typeface="Sylfaen" panose="010A0502050306030303" pitchFamily="18" charset="0"/>
              </a:rPr>
              <a:t>1933 წელს შექმნილ კარტოგრაფიის ინსტიტუტში ალ. ჯავახიშვილის, ს. ცხაკაიას და მ. ქავთარაძის გვერდით, მოღვაწეობდა გიორგი ქავთარაძე, რომელიც ძირითადად პრაქტიკული-კარტოგრაფიული ამოცანების გადაწყვეტაში მონაწილეობდა. </a:t>
            </a:r>
          </a:p>
          <a:p>
            <a:pPr marL="0" indent="0">
              <a:buNone/>
            </a:pPr>
            <a:r>
              <a:rPr lang="ka-GE" sz="1600" dirty="0">
                <a:latin typeface="Sylfaen" panose="010A0502050306030303" pitchFamily="18" charset="0"/>
              </a:rPr>
              <a:t>ა. ბენაშვილისა და შემდგომ, ს. ცხაკაიას მიერ დატოვებული საუკეთესო ტრადიციები გეოდეზიისა და ტოპოგრაფიის სწავლების საქმეში წარმატებით გააგრძელა დოცენტმა გრიგოლ ხუნჯუამ. ურთულესი საკითხების მარტივი, გასაგები ენით გადმოცემის უნარი იყო ის გამორჩეული თვისება, რითაც გ. ხუნჯუა ახსოვთ მის კოლეგებსა და სტუდენტებს. იგი არის რამდენიმე ქართულენოვანი სახელმძღვანელოს ავტორი: „გეოდეზია“,  „უმაღლესი და საინჟინრო გეოდეზია“,  „საველე ტოპოგრაფია“, რომლებიც გამოიცა უნივერსიტეტის სტუდენტებისათვის. </a:t>
            </a:r>
          </a:p>
          <a:p>
            <a:pPr marL="0" indent="0">
              <a:buNone/>
            </a:pPr>
            <a:r>
              <a:rPr lang="ka-GE" sz="1600" dirty="0">
                <a:latin typeface="Sylfaen" panose="010A0502050306030303" pitchFamily="18" charset="0"/>
              </a:rPr>
              <a:t>  ქართული საუნივერსიტეტო კარტოგრაფიისა და კარტოგრაფიული წარმოების მიმართულებით უდავოდ დიდია ცნობილი პრაქტიკოსი კარტოგრაფისა და დახვეწილი პედაგოგის, ალექსანდრე სამადბეგოვის  ღვაწლი. იგი წლების მანძილზე კითხულობდა კარტოგრაფიის სალექციო კურსს თბილისის სახელმწიფო უნივერსიტეტში. აღსანიშნავია მისივე ავტორობით 1977 წელს  გამოცემული სახელმძღვანელო - „კარტოგრაფიის საფუძვლები“, რომელიც წლების განმავლობაში ეხმარება პედაგოგებსა და სტუდენტებს საგნის შესწავლის საქმეში. ა. </a:t>
            </a:r>
            <a:r>
              <a:rPr lang="ka-GE" sz="1600">
                <a:latin typeface="Sylfaen" panose="010A0502050306030303" pitchFamily="18" charset="0"/>
              </a:rPr>
              <a:t>სამადბეგოვი </a:t>
            </a:r>
            <a:r>
              <a:rPr lang="ka-GE" sz="1600" dirty="0">
                <a:latin typeface="Sylfaen" panose="010A0502050306030303" pitchFamily="18" charset="0"/>
              </a:rPr>
              <a:t>18 წლის განმავლობაში იყო თბილისის კარტოგრაფიული ფაბრიკის დირექტორი.</a:t>
            </a:r>
          </a:p>
          <a:p>
            <a:pPr marL="0" indent="0">
              <a:buNone/>
            </a:pPr>
            <a:endParaRPr lang="ru-RU" sz="1600" b="1" dirty="0">
              <a:latin typeface="Sylfaen" panose="010A0502050306030303" pitchFamily="18" charset="0"/>
            </a:endParaRPr>
          </a:p>
        </p:txBody>
      </p:sp>
      <p:sp>
        <p:nvSpPr>
          <p:cNvPr id="5" name="Заголовок 4">
            <a:extLst>
              <a:ext uri="{FF2B5EF4-FFF2-40B4-BE49-F238E27FC236}">
                <a16:creationId xmlns:a16="http://schemas.microsoft.com/office/drawing/2014/main" id="{56D34807-2434-4017-A0E1-B18866D0E637}"/>
              </a:ext>
            </a:extLst>
          </p:cNvPr>
          <p:cNvSpPr>
            <a:spLocks noGrp="1"/>
          </p:cNvSpPr>
          <p:nvPr>
            <p:ph type="title"/>
          </p:nvPr>
        </p:nvSpPr>
        <p:spPr>
          <a:xfrm flipV="1">
            <a:off x="457200" y="228919"/>
            <a:ext cx="8229600" cy="45719"/>
          </a:xfrm>
        </p:spPr>
        <p:txBody>
          <a:bodyPr>
            <a:normAutofit fontScale="90000"/>
          </a:bodyPr>
          <a:lstStyle/>
          <a:p>
            <a:endParaRPr lang="ru-RU" dirty="0"/>
          </a:p>
        </p:txBody>
      </p:sp>
    </p:spTree>
    <p:extLst>
      <p:ext uri="{BB962C8B-B14F-4D97-AF65-F5344CB8AC3E}">
        <p14:creationId xmlns:p14="http://schemas.microsoft.com/office/powerpoint/2010/main" val="2510328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D18F75-F548-4A35-B6BC-5E3D4BE07E49}"/>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Sylfaen" panose="010A0502050306030303" pitchFamily="18" charset="0"/>
              </a:rPr>
              <a:t>ალექსანდრე სამადბეგოვი (1919-1985)</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040DE4C6-FB06-4A5A-9976-98CA557C04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556792"/>
            <a:ext cx="3888432" cy="5026569"/>
          </a:xfr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3757849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78698"/>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2400" dirty="0">
                <a:latin typeface="Times New Roman" panose="02020603050405020304" pitchFamily="18" charset="0"/>
                <a:cs typeface="Times New Roman" panose="02020603050405020304" pitchFamily="18" charset="0"/>
              </a:rPr>
              <a:t>1924 წელს საქართველოს გეოგრაფიულ საზოგადოებაში  გაიხსნა კარტოგრაფიული კაბინეტი, რომელის 1928  წელს გადაკეთდა კარტოგრაფიის ინსტიტუტად. ამ ინსტიტუტის დირექტორი გახდა აკადემიკოსი  ალექსანდრე ჯავახიშვილი. ამ ინსტიტუტის პირველი კარტოგრაფიული პროდუქტია საქართველოს 12 ფურცლიანი ზოგადგეოგრაფიული რუკა.</a:t>
            </a:r>
            <a:r>
              <a:rPr lang="ka-GE" sz="2400" dirty="0">
                <a:latin typeface="Sylfaen" panose="010A0502050306030303" pitchFamily="18" charset="0"/>
                <a:cs typeface="Times New Roman" panose="02020603050405020304" pitchFamily="18" charset="0"/>
              </a:rPr>
              <a:t> 1933 წელს დაფუძნებულ იქნა გეოგრაფიის სამეცნიერო-კვლევითი ინსტიტუტი, რომელმაც თავის თავზე აიღო კარტოგრაფიის ინსტიტუტის ფუნქციები. ამ ინსტიტრუტში, სამ განყოფილებას შორის წამყვანი იყო კარტოგრაფიის განყოფილება. </a:t>
            </a:r>
            <a:r>
              <a:rPr lang="ru-RU"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31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dirty="0">
                <a:latin typeface="Times New Roman" panose="02020603050405020304" pitchFamily="18" charset="0"/>
                <a:cs typeface="Times New Roman" panose="02020603050405020304" pitchFamily="18" charset="0"/>
              </a:rPr>
              <a:t>ალექსანდრე ასლანიკაშვილი </a:t>
            </a:r>
            <a:r>
              <a:rPr lang="ru-RU" sz="2400" dirty="0">
                <a:latin typeface="Times New Roman" panose="02020603050405020304" pitchFamily="18" charset="0"/>
                <a:cs typeface="Times New Roman" panose="02020603050405020304" pitchFamily="18" charset="0"/>
              </a:rPr>
              <a:t> (1916-1981)</a:t>
            </a:r>
            <a:br>
              <a:rPr lang="ru-RU"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stretch>
            <a:fillRect/>
          </a:stretch>
        </p:blipFill>
        <p:spPr>
          <a:xfrm>
            <a:off x="2771800" y="1556792"/>
            <a:ext cx="3816424" cy="5040560"/>
          </a:xfrm>
          <a:prstGeom prst="rect">
            <a:avLst/>
          </a:prstGeom>
        </p:spPr>
      </p:pic>
    </p:spTree>
    <p:extLst>
      <p:ext uri="{BB962C8B-B14F-4D97-AF65-F5344CB8AC3E}">
        <p14:creationId xmlns:p14="http://schemas.microsoft.com/office/powerpoint/2010/main" val="1582152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1800" dirty="0">
                <a:latin typeface="Times New Roman" panose="02020603050405020304" pitchFamily="18" charset="0"/>
                <a:cs typeface="Times New Roman" panose="02020603050405020304" pitchFamily="18" charset="0"/>
              </a:rPr>
              <a:t>    </a:t>
            </a:r>
            <a:r>
              <a:rPr lang="ka-GE" sz="1800" dirty="0">
                <a:latin typeface="Times New Roman" panose="02020603050405020304" pitchFamily="18" charset="0"/>
                <a:cs typeface="Times New Roman" panose="02020603050405020304" pitchFamily="18" charset="0"/>
              </a:rPr>
              <a:t>სამეცნიერო კარტოგრაფიის დამკვიდრებაში, გარდატეხის პერიოდად ითვლება გასული საუკუნის 70-იანი წლები, რომელიც უკავშირდება მსოფლიო მასშტაბის თეორეტიკოსი-კარტოგრაფის, </a:t>
            </a:r>
            <a:r>
              <a:rPr lang="ka-GE" sz="1800" b="1" i="1" dirty="0">
                <a:latin typeface="Times New Roman" panose="02020603050405020304" pitchFamily="18" charset="0"/>
                <a:cs typeface="Times New Roman" panose="02020603050405020304" pitchFamily="18" charset="0"/>
              </a:rPr>
              <a:t>ალექსანდრე ასლანიკაშვილის </a:t>
            </a:r>
            <a:r>
              <a:rPr lang="ka-GE" sz="1800" dirty="0">
                <a:latin typeface="Times New Roman" panose="02020603050405020304" pitchFamily="18" charset="0"/>
                <a:cs typeface="Times New Roman" panose="02020603050405020304" pitchFamily="18" charset="0"/>
              </a:rPr>
              <a:t>სახელს. მან ახლებურად წარმოადგინა კარტოგრაფიის, როგორც სისტემის, ეტიმოლოგიური არსი. მან დაამუშავა კარტოგრაფიის დიდი ტრიადა: საგანი, მეთოდი და ენა და საფუძველი ჩაუყარა კარტოგრაფიის ზოგად თეორიას. კარტოგრაფიის თეორიის განვითარების ეს პერიოდი ცნობილია კარტოგრაფიული ცნებების სწრაფი განვითარებით. ამ ცნებებს შორის წამყვანი როლი ეკავა ა.ასლანიკაშვილის კონცეფციას, რომელსაც მან „მეტაკარტოგრაფია“ უწოდა. ეს კონცეფცია კარტოგრაფიის საშემსრულებლო-ტექნიკური მიმართულების შემდეგ, აკადემიურ მეცნიერებად კარტოგრაფიის ფორმირების საფეხურს წარმოადგენს. კონცეფციის ავტორმა ტერმინით "მეტაკარტოგრაფია" დაასახელა კარტოგრაფიის ზოგადი თეორია (მეტათეორია), რომელიც, მისი აზრით, აერთიანებს კარტოგრაფიის ყველა ნაწილს ერთ ლოგიკურ და მეთოდოლოგიურ სისტემაში და განსაზღვრავს მის ადგილს მეცნიერებათა ზოგად საკლასიფიკაციო სისტემაში.</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6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850106"/>
          </a:xfrm>
        </p:spPr>
        <p:style>
          <a:lnRef idx="1">
            <a:schemeClr val="accent3"/>
          </a:lnRef>
          <a:fillRef idx="2">
            <a:schemeClr val="accent3"/>
          </a:fillRef>
          <a:effectRef idx="1">
            <a:schemeClr val="accent3"/>
          </a:effectRef>
          <a:fontRef idx="minor">
            <a:schemeClr val="dk1"/>
          </a:fontRef>
        </p:style>
        <p:txBody>
          <a:bodyPr>
            <a:normAutofit fontScale="90000"/>
          </a:bodyPr>
          <a:lstStyle/>
          <a:p>
            <a:br>
              <a:rPr lang="ru-RU" dirty="0"/>
            </a:br>
            <a:r>
              <a:rPr lang="ka-GE" sz="2700" b="1" dirty="0">
                <a:latin typeface="Times New Roman" panose="02020603050405020304" pitchFamily="18" charset="0"/>
                <a:cs typeface="Times New Roman" panose="02020603050405020304" pitchFamily="18" charset="0"/>
              </a:rPr>
              <a:t>კარტოგრაფიული ცნებები</a:t>
            </a:r>
            <a:br>
              <a:rPr lang="ru-RU" sz="2700" dirty="0"/>
            </a:br>
            <a:br>
              <a:rPr lang="en" dirty="0"/>
            </a:br>
            <a:endParaRPr lang="en-US" sz="3200" b="1" dirty="0">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875968043"/>
              </p:ext>
            </p:extLst>
          </p:nvPr>
        </p:nvGraphicFramePr>
        <p:xfrm>
          <a:off x="457200" y="1268760"/>
          <a:ext cx="8229600" cy="518457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591604122"/>
                    </a:ext>
                  </a:extLst>
                </a:gridCol>
                <a:gridCol w="2057400">
                  <a:extLst>
                    <a:ext uri="{9D8B030D-6E8A-4147-A177-3AD203B41FA5}">
                      <a16:colId xmlns:a16="http://schemas.microsoft.com/office/drawing/2014/main" val="549868400"/>
                    </a:ext>
                  </a:extLst>
                </a:gridCol>
                <a:gridCol w="2057400">
                  <a:extLst>
                    <a:ext uri="{9D8B030D-6E8A-4147-A177-3AD203B41FA5}">
                      <a16:colId xmlns:a16="http://schemas.microsoft.com/office/drawing/2014/main" val="3760185382"/>
                    </a:ext>
                  </a:extLst>
                </a:gridCol>
                <a:gridCol w="2057400">
                  <a:extLst>
                    <a:ext uri="{9D8B030D-6E8A-4147-A177-3AD203B41FA5}">
                      <a16:colId xmlns:a16="http://schemas.microsoft.com/office/drawing/2014/main" val="1471809319"/>
                    </a:ext>
                  </a:extLst>
                </a:gridCol>
              </a:tblGrid>
              <a:tr h="5184576">
                <a:tc>
                  <a:txBody>
                    <a:bodyPr/>
                    <a:lstStyle/>
                    <a:p>
                      <a:r>
                        <a:rPr lang="ka-GE" sz="1600" b="0" dirty="0">
                          <a:latin typeface="Times New Roman" panose="02020603050405020304" pitchFamily="18" charset="0"/>
                          <a:cs typeface="Times New Roman" panose="02020603050405020304" pitchFamily="18" charset="0"/>
                        </a:rPr>
                        <a:t>კარტოლოგია</a:t>
                      </a:r>
                      <a:endParaRPr lang="en-US"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dirty="0">
                          <a:solidFill>
                            <a:schemeClr val="bg1"/>
                          </a:solidFill>
                          <a:cs typeface="Times New Roman" panose="02020603050405020304" pitchFamily="18" charset="0"/>
                        </a:rPr>
                        <a:t>მეტაკარტოგრაფია</a:t>
                      </a:r>
                      <a:endParaRPr lang="en-US" sz="1600" dirty="0">
                        <a:solidFill>
                          <a:schemeClr val="bg1"/>
                        </a:solidFill>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გრაფიკული კომუნიკაციის კონცეფცია</a:t>
                      </a:r>
                      <a:endParaRPr lang="en-US"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კარტოლოგია</a:t>
                      </a:r>
                      <a:endParaRPr lang="en-US"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კარტონომია</a:t>
                      </a:r>
                      <a:endParaRPr lang="ru-RU"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კარტოსემიოტიკა</a:t>
                      </a:r>
                      <a:endParaRPr lang="ru-RU"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endParaRPr lang="ka-GE"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გეოიკონიკა</a:t>
                      </a:r>
                      <a:endParaRPr lang="ru-RU" sz="1600" b="0" dirty="0">
                        <a:latin typeface="Times New Roman" panose="02020603050405020304" pitchFamily="18" charset="0"/>
                        <a:cs typeface="Times New Roman" panose="02020603050405020304" pitchFamily="18" charset="0"/>
                      </a:endParaRPr>
                    </a:p>
                    <a:p>
                      <a:endParaRPr lang="ru-RU"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გეოინფორმაციული კონცეფცია</a:t>
                      </a:r>
                      <a:endParaRPr lang="en-US" sz="1600" b="0" dirty="0">
                        <a:latin typeface="Times New Roman" panose="02020603050405020304" pitchFamily="18" charset="0"/>
                        <a:cs typeface="Times New Roman" panose="02020603050405020304" pitchFamily="18" charset="0"/>
                      </a:endParaRPr>
                    </a:p>
                  </a:txBody>
                  <a:tcPr/>
                </a:tc>
                <a:tc>
                  <a:txBody>
                    <a:bodyPr/>
                    <a:lstStyle/>
                    <a:p>
                      <a:r>
                        <a:rPr lang="ka-GE" sz="1600" dirty="0"/>
                        <a:t>მე-20 საუკუნის 40</a:t>
                      </a:r>
                    </a:p>
                    <a:p>
                      <a:endParaRPr lang="ka-GE" sz="1600" dirty="0"/>
                    </a:p>
                    <a:p>
                      <a:r>
                        <a:rPr lang="ka-GE" sz="1600" dirty="0"/>
                        <a:t>იანი წლები მე-20 </a:t>
                      </a:r>
                    </a:p>
                    <a:p>
                      <a:endParaRPr lang="ka-GE" sz="1600" dirty="0"/>
                    </a:p>
                    <a:p>
                      <a:r>
                        <a:rPr lang="ka-GE" sz="1600" dirty="0"/>
                        <a:t>საუკუნის 70-იანი </a:t>
                      </a:r>
                    </a:p>
                    <a:p>
                      <a:r>
                        <a:rPr lang="ka-GE" sz="1600" dirty="0"/>
                        <a:t>წლები მე-20 საუკუნის 60-იანი წლები მე-20 საუკუნის 70-იანი წლები მე-20 საუკუნის 80-იანი წლები მე-20 საუკუნის 90-იანი წლები მე-20 </a:t>
                      </a:r>
                    </a:p>
                    <a:p>
                      <a:endParaRPr lang="ka-GE" sz="1600" dirty="0"/>
                    </a:p>
                    <a:p>
                      <a:r>
                        <a:rPr lang="ka-GE" sz="1600" dirty="0"/>
                        <a:t>საუკუნის 90-იანი წლები მე-20 </a:t>
                      </a:r>
                    </a:p>
                    <a:p>
                      <a:endParaRPr lang="ka-GE" sz="1600" dirty="0"/>
                    </a:p>
                    <a:p>
                      <a:r>
                        <a:rPr lang="ka-GE" sz="1600" dirty="0"/>
                        <a:t>საუკუნის 90-იანი წლები</a:t>
                      </a:r>
                      <a:endParaRPr lang="en-US" sz="1600" b="0" dirty="0">
                        <a:latin typeface="Times New Roman" panose="02020603050405020304" pitchFamily="18" charset="0"/>
                        <a:cs typeface="Times New Roman" panose="02020603050405020304" pitchFamily="18" charset="0"/>
                      </a:endParaRPr>
                    </a:p>
                  </a:txBody>
                  <a:tcPr>
                    <a:lnB w="38100" cmpd="sng">
                      <a:noFill/>
                    </a:lnB>
                  </a:tcPr>
                </a:tc>
                <a:tc>
                  <a:txBody>
                    <a:bodyPr/>
                    <a:lstStyle/>
                    <a:p>
                      <a:r>
                        <a:rPr lang="ka-GE" sz="1600" b="0" dirty="0">
                          <a:latin typeface="Times New Roman" panose="02020603050405020304" pitchFamily="18" charset="0"/>
                          <a:cs typeface="Times New Roman" panose="02020603050405020304" pitchFamily="18" charset="0"/>
                        </a:rPr>
                        <a:t>რუსული (სსრკ)</a:t>
                      </a:r>
                    </a:p>
                    <a:p>
                      <a:endParaRPr lang="ka-GE"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ქართული (საქართველო)</a:t>
                      </a:r>
                    </a:p>
                    <a:p>
                      <a:endParaRPr lang="ka-GE"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ვენა, ავსტრია)</a:t>
                      </a:r>
                    </a:p>
                    <a:p>
                      <a:endParaRPr lang="ka-GE" sz="1600" b="0" dirty="0">
                        <a:latin typeface="Times New Roman" panose="02020603050405020304" pitchFamily="18" charset="0"/>
                        <a:cs typeface="Times New Roman" panose="02020603050405020304" pitchFamily="18" charset="0"/>
                      </a:endParaRPr>
                    </a:p>
                    <a:p>
                      <a:r>
                        <a:rPr lang="ka-GE" sz="1600" b="0" dirty="0">
                          <a:latin typeface="Times New Roman" panose="02020603050405020304" pitchFamily="18" charset="0"/>
                          <a:cs typeface="Times New Roman" panose="02020603050405020304" pitchFamily="18" charset="0"/>
                        </a:rPr>
                        <a:t>პოლონური (პოლონეთი)</a:t>
                      </a:r>
                    </a:p>
                    <a:p>
                      <a:r>
                        <a:rPr lang="ka-GE" sz="1600" b="0" dirty="0">
                          <a:latin typeface="Times New Roman" panose="02020603050405020304" pitchFamily="18" charset="0"/>
                          <a:cs typeface="Times New Roman" panose="02020603050405020304" pitchFamily="18" charset="0"/>
                        </a:rPr>
                        <a:t>რუსული (სსრკ)</a:t>
                      </a:r>
                    </a:p>
                    <a:p>
                      <a:r>
                        <a:rPr lang="ka-GE" sz="1600" b="0" dirty="0">
                          <a:latin typeface="Times New Roman" panose="02020603050405020304" pitchFamily="18" charset="0"/>
                          <a:cs typeface="Times New Roman" panose="02020603050405020304" pitchFamily="18" charset="0"/>
                        </a:rPr>
                        <a:t>ქართული (საქართველო)</a:t>
                      </a:r>
                    </a:p>
                    <a:p>
                      <a:r>
                        <a:rPr lang="ka-GE" sz="1600" b="0" dirty="0">
                          <a:latin typeface="Times New Roman" panose="02020603050405020304" pitchFamily="18" charset="0"/>
                          <a:cs typeface="Times New Roman" panose="02020603050405020304" pitchFamily="18" charset="0"/>
                        </a:rPr>
                        <a:t>გერმანული (გერმანია)</a:t>
                      </a:r>
                    </a:p>
                    <a:p>
                      <a:r>
                        <a:rPr lang="ka-GE" sz="1600" b="0" dirty="0">
                          <a:latin typeface="Times New Roman" panose="02020603050405020304" pitchFamily="18" charset="0"/>
                          <a:cs typeface="Times New Roman" panose="02020603050405020304" pitchFamily="18" charset="0"/>
                        </a:rPr>
                        <a:t>კანადური (კანადა)</a:t>
                      </a:r>
                    </a:p>
                    <a:p>
                      <a:r>
                        <a:rPr lang="ka-GE" sz="1600" b="0" dirty="0">
                          <a:latin typeface="Times New Roman" panose="02020603050405020304" pitchFamily="18" charset="0"/>
                          <a:cs typeface="Times New Roman" panose="02020603050405020304" pitchFamily="18" charset="0"/>
                        </a:rPr>
                        <a:t>რუსული (რუსეთი)მსოფლიო</a:t>
                      </a:r>
                      <a:endParaRPr lang="en-US" sz="1600" b="0" dirty="0">
                        <a:latin typeface="Times New Roman" panose="02020603050405020304" pitchFamily="18" charset="0"/>
                        <a:cs typeface="Times New Roman" panose="02020603050405020304" pitchFamily="18" charset="0"/>
                      </a:endParaRPr>
                    </a:p>
                  </a:txBody>
                  <a:tcPr/>
                </a:tc>
                <a:tc>
                  <a:txBody>
                    <a:bodyPr/>
                    <a:lstStyle/>
                    <a:p>
                      <a:r>
                        <a:rPr lang="ka-GE" dirty="0"/>
                        <a:t>ლიოდტი,</a:t>
                      </a:r>
                    </a:p>
                    <a:p>
                      <a:endParaRPr lang="ka-GE" dirty="0"/>
                    </a:p>
                    <a:p>
                      <a:r>
                        <a:rPr lang="ka-GE" dirty="0"/>
                        <a:t>სალიშჩევი</a:t>
                      </a:r>
                    </a:p>
                    <a:p>
                      <a:endParaRPr lang="ka-GE" dirty="0"/>
                    </a:p>
                    <a:p>
                      <a:r>
                        <a:rPr lang="ka-GE" dirty="0"/>
                        <a:t>ასლანიკაშვილი</a:t>
                      </a:r>
                    </a:p>
                    <a:p>
                      <a:endParaRPr lang="ka-GE" dirty="0"/>
                    </a:p>
                    <a:p>
                      <a:r>
                        <a:rPr lang="ka-GE" dirty="0"/>
                        <a:t>არნბერგერი,</a:t>
                      </a:r>
                    </a:p>
                    <a:p>
                      <a:endParaRPr lang="ka-GE" dirty="0"/>
                    </a:p>
                    <a:p>
                      <a:r>
                        <a:rPr lang="ka-GE" dirty="0"/>
                        <a:t>კრეჩმერი რატაი </a:t>
                      </a:r>
                    </a:p>
                    <a:p>
                      <a:endParaRPr lang="ka-GE" dirty="0"/>
                    </a:p>
                    <a:p>
                      <a:r>
                        <a:rPr lang="ka-GE" dirty="0"/>
                        <a:t>სასტიკი კეკელია </a:t>
                      </a:r>
                    </a:p>
                    <a:p>
                      <a:endParaRPr lang="ka-GE" dirty="0"/>
                    </a:p>
                    <a:p>
                      <a:r>
                        <a:rPr lang="ka-GE" dirty="0"/>
                        <a:t>ვოლოდჩენკო </a:t>
                      </a:r>
                    </a:p>
                    <a:p>
                      <a:endParaRPr lang="ka-GE" dirty="0"/>
                    </a:p>
                    <a:p>
                      <a:r>
                        <a:rPr lang="ka-GE" dirty="0"/>
                        <a:t>შლიხტმანი </a:t>
                      </a:r>
                    </a:p>
                    <a:p>
                      <a:endParaRPr lang="ka-GE" dirty="0"/>
                    </a:p>
                    <a:p>
                      <a:r>
                        <a:rPr lang="ka-GE" dirty="0"/>
                        <a:t>ბერლიანტი</a:t>
                      </a:r>
                      <a:endParaRPr lang="ru-RU" b="0" dirty="0">
                        <a:latin typeface="Times New Roman" panose="02020603050405020304" pitchFamily="18" charset="0"/>
                        <a:cs typeface="Times New Roman" panose="02020603050405020304" pitchFamily="18" charset="0"/>
                      </a:endParaRPr>
                    </a:p>
                    <a:p>
                      <a:r>
                        <a:rPr lang="ru-RU" b="0" dirty="0">
                          <a:latin typeface="Times New Roman" panose="02020603050405020304" pitchFamily="18" charset="0"/>
                          <a:cs typeface="Times New Roman" panose="02020603050405020304" pitchFamily="18" charset="0"/>
                        </a:rPr>
                        <a:t>-</a:t>
                      </a:r>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4717032"/>
                  </a:ext>
                </a:extLst>
              </a:tr>
            </a:tbl>
          </a:graphicData>
        </a:graphic>
      </p:graphicFrame>
      <p:cxnSp>
        <p:nvCxnSpPr>
          <p:cNvPr id="11" name="Прямая соединительная линия 10"/>
          <p:cNvCxnSpPr/>
          <p:nvPr/>
        </p:nvCxnSpPr>
        <p:spPr>
          <a:xfrm>
            <a:off x="8686800" y="2492896"/>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34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dirty="0">
                <a:latin typeface="Times New Roman" pitchFamily="18" charset="0"/>
                <a:cs typeface="Times New Roman" pitchFamily="18" charset="0"/>
              </a:rPr>
              <a:t>ა. ასლანიკაშვილი ზოგადი თეორიის კარტოგრაფიის კითხვები (1968 წ.)</a:t>
            </a:r>
            <a:endParaRPr lang="ru-RU" sz="3200" dirty="0">
              <a:latin typeface="Times New Roman" pitchFamily="18" charset="0"/>
              <a:cs typeface="Times New Roman" pitchFamily="18" charset="0"/>
            </a:endParaRPr>
          </a:p>
        </p:txBody>
      </p:sp>
      <p:pic>
        <p:nvPicPr>
          <p:cNvPr id="2050" name="Picture 2" descr="C:\Users\G comp service\Desktop\SCAN-Tengizi\Scan12.jpg"/>
          <p:cNvPicPr>
            <a:picLocks noGrp="1" noChangeAspect="1" noChangeArrowheads="1"/>
          </p:cNvPicPr>
          <p:nvPr>
            <p:ph idx="1"/>
          </p:nvPr>
        </p:nvPicPr>
        <p:blipFill>
          <a:blip r:embed="rId2" cstate="print"/>
          <a:srcRect/>
          <a:stretch>
            <a:fillRect/>
          </a:stretch>
        </p:blipFill>
        <p:spPr bwMode="auto">
          <a:xfrm>
            <a:off x="2571736" y="1600200"/>
            <a:ext cx="3857652" cy="497207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94722"/>
          </a:xfrm>
        </p:spPr>
        <p:style>
          <a:lnRef idx="1">
            <a:schemeClr val="accent3"/>
          </a:lnRef>
          <a:fillRef idx="2">
            <a:schemeClr val="accent3"/>
          </a:fillRef>
          <a:effectRef idx="1">
            <a:schemeClr val="accent3"/>
          </a:effectRef>
          <a:fontRef idx="minor">
            <a:schemeClr val="dk1"/>
          </a:fontRef>
        </p:style>
        <p:txBody>
          <a:bodyPr>
            <a:normAutofit/>
          </a:bodyPr>
          <a:lstStyle/>
          <a:p>
            <a:endParaRPr lang="en-US" sz="1400" dirty="0"/>
          </a:p>
        </p:txBody>
      </p:sp>
      <p:pic>
        <p:nvPicPr>
          <p:cNvPr id="3074" name="Picture 2" descr="C:\Users\G comp service\Desktop\SCAN-Tengizi\Scan8.jpg"/>
          <p:cNvPicPr>
            <a:picLocks noChangeAspect="1" noChangeArrowheads="1"/>
          </p:cNvPicPr>
          <p:nvPr/>
        </p:nvPicPr>
        <p:blipFill>
          <a:blip r:embed="rId2" cstate="print"/>
          <a:srcRect/>
          <a:stretch>
            <a:fillRect/>
          </a:stretch>
        </p:blipFill>
        <p:spPr bwMode="auto">
          <a:xfrm>
            <a:off x="2571735" y="500042"/>
            <a:ext cx="4286281" cy="5857916"/>
          </a:xfrm>
          <a:prstGeom prst="rect">
            <a:avLst/>
          </a:prstGeom>
          <a:noFill/>
        </p:spPr>
      </p:pic>
    </p:spTree>
    <p:extLst>
      <p:ext uri="{BB962C8B-B14F-4D97-AF65-F5344CB8AC3E}">
        <p14:creationId xmlns:p14="http://schemas.microsoft.com/office/powerpoint/2010/main" val="373701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ka-GE" sz="3200" b="1" i="1" dirty="0">
                <a:solidFill>
                  <a:srgbClr val="FF0000"/>
                </a:solidFill>
                <a:latin typeface="Times New Roman" pitchFamily="18" charset="0"/>
                <a:cs typeface="Times New Roman" pitchFamily="18" charset="0"/>
              </a:rPr>
              <a:t>კარტოგრაფია, როგორც აკადემიური მეცნიერება საქართველოში</a:t>
            </a:r>
            <a:br>
              <a:rPr lang="ru-RU" sz="3200" b="1" i="1" dirty="0">
                <a:solidFill>
                  <a:srgbClr val="FF0000"/>
                </a:solidFill>
                <a:latin typeface="Times New Roman" pitchFamily="18" charset="0"/>
                <a:cs typeface="Times New Roman" pitchFamily="18" charset="0"/>
              </a:rPr>
            </a:br>
            <a:br>
              <a:rPr lang="ru-RU" sz="3200" b="1" i="1" dirty="0">
                <a:solidFill>
                  <a:srgbClr val="FF0000"/>
                </a:solidFill>
                <a:latin typeface="Times New Roman" pitchFamily="18" charset="0"/>
                <a:cs typeface="Times New Roman" pitchFamily="18" charset="0"/>
              </a:rPr>
            </a:br>
            <a:r>
              <a:rPr lang="en-US" sz="2400" b="1" i="1" dirty="0">
                <a:solidFill>
                  <a:srgbClr val="FF0000"/>
                </a:solidFill>
                <a:latin typeface="Times New Roman" pitchFamily="18" charset="0"/>
                <a:cs typeface="Times New Roman" pitchFamily="18" charset="0"/>
              </a:rPr>
              <a:t>I </a:t>
            </a:r>
            <a:r>
              <a:rPr lang="ka-GE" sz="2400" b="1" i="1" dirty="0">
                <a:solidFill>
                  <a:srgbClr val="FF0000"/>
                </a:solidFill>
                <a:latin typeface="Times New Roman" pitchFamily="18" charset="0"/>
                <a:cs typeface="Times New Roman" pitchFamily="18" charset="0"/>
              </a:rPr>
              <a:t>ეტაპი</a:t>
            </a:r>
            <a:r>
              <a:rPr lang="ru-RU" sz="2400" b="1" i="1" dirty="0">
                <a:solidFill>
                  <a:srgbClr val="FF0000"/>
                </a:solidFill>
                <a:latin typeface="Times New Roman" pitchFamily="18" charset="0"/>
                <a:cs typeface="Times New Roman" pitchFamily="18" charset="0"/>
              </a:rPr>
              <a:t>: </a:t>
            </a:r>
            <a:r>
              <a:rPr lang="ka-GE" sz="2400" b="1" i="1" dirty="0">
                <a:latin typeface="Times New Roman" pitchFamily="18" charset="0"/>
                <a:cs typeface="Times New Roman" pitchFamily="18" charset="0"/>
              </a:rPr>
              <a:t>–</a:t>
            </a:r>
            <a:r>
              <a:rPr lang="en-US" sz="2400" b="1" i="1" dirty="0">
                <a:latin typeface="Times New Roman" pitchFamily="18" charset="0"/>
                <a:cs typeface="Times New Roman" pitchFamily="18" charset="0"/>
              </a:rPr>
              <a:t> XVIII </a:t>
            </a:r>
            <a:r>
              <a:rPr lang="ka-GE" sz="2400" b="1" i="1" dirty="0">
                <a:latin typeface="Times New Roman" pitchFamily="18" charset="0"/>
                <a:cs typeface="Times New Roman" pitchFamily="18" charset="0"/>
              </a:rPr>
              <a:t> საუკუნე</a:t>
            </a:r>
            <a:r>
              <a:rPr lang="ru-RU" sz="2400" b="1" i="1" dirty="0">
                <a:latin typeface="Times New Roman" pitchFamily="18" charset="0"/>
                <a:cs typeface="Times New Roman" pitchFamily="18" charset="0"/>
              </a:rPr>
              <a:t> </a:t>
            </a:r>
            <a:br>
              <a:rPr lang="en-US" sz="2400" b="1" i="1" dirty="0">
                <a:latin typeface="Times New Roman" pitchFamily="18" charset="0"/>
                <a:cs typeface="Times New Roman" pitchFamily="18" charset="0"/>
              </a:rPr>
            </a:br>
            <a:r>
              <a:rPr lang="ka-GE" sz="2000" dirty="0">
                <a:latin typeface="Times New Roman" pitchFamily="18" charset="0"/>
                <a:cs typeface="Times New Roman" pitchFamily="18" charset="0"/>
              </a:rPr>
              <a:t>კარტოგრაფია, როგორც მეცნიერების დარგი, საქართველოში ჩაისახა, ჯერ კიდევ მე-18 საუკუნეში. ამ პერიოდში მისი განვითარება უკავშირდება გამოჩენილი ქართველი გეოგრაფის, კარტოგრაფისა და ისტორიკოსის, ვახუშტი ბაგრატიონის (ბატონიშვილის) სახელს. მან შეადგინა სამი ატლასი, რომელთა შედგენა თარიღდება 1735, 1745 და 1755 წლებით.  ეს კარტოგრაფიული ნაწარმოებები, თავიანთი სამეცნიერო-პრაქტიკული დონით სრულად პასუხობს მაშინდელი ევროპული კარტოგრაფიის დონეს</a:t>
            </a:r>
            <a:r>
              <a:rPr lang="ru-RU" sz="2000" dirty="0">
                <a:latin typeface="Times New Roman" panose="02020603050405020304" pitchFamily="18" charset="0"/>
                <a:cs typeface="Times New Roman" panose="02020603050405020304" pitchFamily="18" charset="0"/>
              </a:rPr>
              <a:t>. </a:t>
            </a:r>
            <a:r>
              <a:rPr lang="ka-GE" sz="2000" dirty="0">
                <a:latin typeface="Times New Roman" panose="02020603050405020304" pitchFamily="18" charset="0"/>
                <a:cs typeface="Times New Roman" panose="02020603050405020304" pitchFamily="18" charset="0"/>
              </a:rPr>
              <a:t>ვახუშტი ბაგრატიონმა შექმნა ასევე, სამეცნიერო ნაშრომი „აღწერა სამეფოსა საქართველოსა“, ანი საქართველოს გეოგრაფია,  ამჟამად ვახუშტის სახელს ატარებს თბილისში არსებული, გეოგრაფიის სამეცნიერო-კვლევითი ინსტიტუტი. </a:t>
            </a:r>
            <a:br>
              <a:rPr lang="ru-RU" sz="2400" b="1" i="1" dirty="0">
                <a:latin typeface="Times New Roman" pitchFamily="18" charset="0"/>
                <a:cs typeface="Times New Roman" pitchFamily="18" charset="0"/>
              </a:rPr>
            </a:br>
            <a:r>
              <a:rPr lang="ru-RU" sz="2400" b="1" i="1" dirty="0">
                <a:latin typeface="Times New Roman" pitchFamily="18" charset="0"/>
                <a:cs typeface="Times New Roman" pitchFamily="18" charset="0"/>
              </a:rPr>
              <a:t>-  </a:t>
            </a:r>
            <a:r>
              <a:rPr lang="ka-GE" sz="2400" b="1" i="1" dirty="0">
                <a:solidFill>
                  <a:srgbClr val="7030A0"/>
                </a:solidFill>
                <a:latin typeface="Times New Roman" pitchFamily="18" charset="0"/>
                <a:cs typeface="Times New Roman" pitchFamily="18" charset="0"/>
              </a:rPr>
              <a:t>ვახუშტი ბაგრატიონის შრომები</a:t>
            </a:r>
            <a:br>
              <a:rPr lang="ru-RU" sz="2400" b="1" i="1" dirty="0">
                <a:solidFill>
                  <a:srgbClr val="7030A0"/>
                </a:solidFill>
                <a:latin typeface="Times New Roman" pitchFamily="18" charset="0"/>
                <a:cs typeface="Times New Roman" pitchFamily="18" charset="0"/>
              </a:rPr>
            </a:br>
            <a:br>
              <a:rPr lang="ru-RU" sz="2400" dirty="0">
                <a:latin typeface="Times New Roman" pitchFamily="18" charset="0"/>
                <a:cs typeface="Times New Roman" pitchFamily="18" charset="0"/>
              </a:rPr>
            </a:br>
            <a:r>
              <a:rPr lang="ka-GE" sz="2400" dirty="0">
                <a:latin typeface="Times New Roman" pitchFamily="18" charset="0"/>
                <a:cs typeface="Times New Roman" pitchFamily="18" charset="0"/>
              </a:rPr>
              <a:t>     </a:t>
            </a:r>
            <a:r>
              <a:rPr lang="ru-RU" sz="2400" dirty="0">
                <a:latin typeface="Times New Roman" pitchFamily="18" charset="0"/>
                <a:cs typeface="Times New Roman" pitchFamily="18" charset="0"/>
              </a:rPr>
              <a:t>1.</a:t>
            </a:r>
            <a:r>
              <a:rPr lang="ka-GE" sz="2400" dirty="0">
                <a:latin typeface="Times New Roman" pitchFamily="18" charset="0"/>
                <a:cs typeface="Times New Roman" pitchFamily="18" charset="0"/>
              </a:rPr>
              <a:t> პირველი ატლასი</a:t>
            </a:r>
            <a:r>
              <a:rPr lang="ru-RU" sz="2400" dirty="0">
                <a:latin typeface="Times New Roman" pitchFamily="18" charset="0"/>
                <a:cs typeface="Times New Roman" pitchFamily="18" charset="0"/>
              </a:rPr>
              <a:t> – 1735 </a:t>
            </a:r>
            <a:r>
              <a:rPr lang="ka-GE" sz="2400" dirty="0">
                <a:latin typeface="Times New Roman" pitchFamily="18" charset="0"/>
                <a:cs typeface="Times New Roman" pitchFamily="18" charset="0"/>
              </a:rPr>
              <a:t>წ</a:t>
            </a:r>
            <a:r>
              <a:rPr lang="ru-RU" sz="2400" dirty="0">
                <a:latin typeface="Times New Roman" pitchFamily="18" charset="0"/>
                <a:cs typeface="Times New Roman" pitchFamily="18" charset="0"/>
              </a:rPr>
              <a:t>.;</a:t>
            </a:r>
            <a:br>
              <a:rPr lang="ka-GE" sz="2400" dirty="0">
                <a:latin typeface="Times New Roman" pitchFamily="18" charset="0"/>
                <a:cs typeface="Times New Roman" pitchFamily="18" charset="0"/>
              </a:rPr>
            </a:br>
            <a:r>
              <a:rPr lang="ru-RU" sz="2400" dirty="0">
                <a:latin typeface="Times New Roman" pitchFamily="18" charset="0"/>
                <a:cs typeface="Times New Roman" pitchFamily="18" charset="0"/>
              </a:rPr>
              <a:t>2. </a:t>
            </a:r>
            <a:r>
              <a:rPr lang="ka-GE" sz="2400" dirty="0">
                <a:latin typeface="Times New Roman" pitchFamily="18" charset="0"/>
                <a:cs typeface="Times New Roman" pitchFamily="18" charset="0"/>
              </a:rPr>
              <a:t>მეორე ატლასი</a:t>
            </a:r>
            <a:r>
              <a:rPr lang="ru-RU" sz="2400" dirty="0">
                <a:latin typeface="Times New Roman" pitchFamily="18" charset="0"/>
                <a:cs typeface="Times New Roman" pitchFamily="18" charset="0"/>
              </a:rPr>
              <a:t> – 1745 </a:t>
            </a:r>
            <a:r>
              <a:rPr lang="ka-GE" sz="2400" dirty="0">
                <a:latin typeface="Times New Roman" pitchFamily="18" charset="0"/>
                <a:cs typeface="Times New Roman" pitchFamily="18" charset="0"/>
              </a:rPr>
              <a:t>წ</a:t>
            </a:r>
            <a:r>
              <a:rPr lang="ru-RU" sz="2400" dirty="0">
                <a:latin typeface="Times New Roman" pitchFamily="18" charset="0"/>
                <a:cs typeface="Times New Roman" pitchFamily="18" charset="0"/>
              </a:rPr>
              <a:t>.;</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3. </a:t>
            </a:r>
            <a:r>
              <a:rPr lang="ka-GE" sz="2400" dirty="0">
                <a:latin typeface="Times New Roman" pitchFamily="18" charset="0"/>
                <a:cs typeface="Times New Roman" pitchFamily="18" charset="0"/>
              </a:rPr>
              <a:t>მესამე ატლასი</a:t>
            </a:r>
            <a:r>
              <a:rPr lang="ru-RU" sz="2400" dirty="0">
                <a:latin typeface="Times New Roman" pitchFamily="18" charset="0"/>
                <a:cs typeface="Times New Roman" pitchFamily="18" charset="0"/>
              </a:rPr>
              <a:t> – </a:t>
            </a:r>
            <a:r>
              <a:rPr lang="ka-GE" sz="2400" dirty="0">
                <a:latin typeface="Times New Roman" pitchFamily="18" charset="0"/>
                <a:cs typeface="Times New Roman" pitchFamily="18" charset="0"/>
              </a:rPr>
              <a:t>1755 წ.;</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1600" b="1" dirty="0">
                <a:latin typeface="Sylfaen" panose="010A0502050306030303" pitchFamily="18" charset="0"/>
              </a:rPr>
              <a:t>მეტაკარტოგრაფია</a:t>
            </a:r>
            <a:r>
              <a:rPr lang="ka-GE" sz="1600" dirty="0">
                <a:latin typeface="Sylfaen" panose="010A0502050306030303" pitchFamily="18" charset="0"/>
              </a:rPr>
              <a:t> არის პირველი კონცეფცია, რომელიც პირველად განსაზღვრავს კარტოგრაფიის, როგორც აკადემიური მეცნიერების (რუკა, კარტოგრაფია და ა.შ.) ძირითად ცნებებს. ამ კონცეფციის საფუძველია ახალი შინაარსიანი და განსაზღვრული: 1. კარტოგრაფიის ცოდნის საგანი - ბუნებისა და საზოგადოების ობიექტებისა და ფენომენების (კონკრეტული სივრცის) ურთიერთგანლაგების ობიექტურად არსებული წესრიგი და მისი დროებითი ცვლილება.</a:t>
            </a:r>
            <a:br>
              <a:rPr lang="ka-GE" sz="1600" dirty="0">
                <a:latin typeface="Sylfaen" panose="010A0502050306030303" pitchFamily="18" charset="0"/>
              </a:rPr>
            </a:br>
            <a:r>
              <a:rPr lang="ka-GE" sz="1600" dirty="0">
                <a:latin typeface="Sylfaen" panose="010A0502050306030303" pitchFamily="18" charset="0"/>
              </a:rPr>
              <a:t>2. შემეცნების მეთოდი - ბუნებრივი მოვლენებისა და საზოგადოების კონკრეტული სივრცის მოდელირება, რაც გულისხმობს შემეცნების ლოგიკური მეთოდების სპეციფიკურ კარტოგრაფიულ ფორმებს - შედარება, ანალიზი, სინთეზი, აბსტრაქცია, განზოგადება და მოდელირება;</a:t>
            </a:r>
            <a:br>
              <a:rPr lang="ka-GE" sz="1600" dirty="0">
                <a:latin typeface="Sylfaen" panose="010A0502050306030303" pitchFamily="18" charset="0"/>
              </a:rPr>
            </a:br>
            <a:r>
              <a:rPr lang="ka-GE" sz="1600" dirty="0">
                <a:latin typeface="Sylfaen" panose="010A0502050306030303" pitchFamily="18" charset="0"/>
              </a:rPr>
              <a:t>3. კარტოგრაფიის ობიექტის ენა - რუკის ენა, რომელიც აყალიბებს აზროვნების ამ ლოგიკურ გზებს მოდელირების პროცესში მონაწილე კარტოგრაფიულ ფორმებად;</a:t>
            </a:r>
            <a:br>
              <a:rPr lang="ka-GE" sz="1600" dirty="0">
                <a:latin typeface="Sylfaen" panose="010A0502050306030303" pitchFamily="18" charset="0"/>
              </a:rPr>
            </a:br>
            <a:r>
              <a:rPr lang="ka-GE" sz="1600" dirty="0">
                <a:latin typeface="Sylfaen" panose="010A0502050306030303" pitchFamily="18" charset="0"/>
              </a:rPr>
              <a:t>4. კავშირი დიალექტიკურ მატერიალიზმთან და ცოდნის თეორიასთან (სივრცე-დროის კატეგორიის გამოყენებით), ასევე კარტოგრაფიასა და სპეციალურ მეცნიერებებს შორის (ენისა და მეთოდის გამოყენებით). ზემოთ მოყვანილი ძირითადი ცნებები და განმარტებები ქმნის მეტაკარტოგრაფიის, როგორც ორიგინალური სისტემის კონცეფციას. კარტოგრაფიაში დაგროვილი ცოდნა, როგორც სისტემაში, ფიქსირდება კარტოგრაფიის, როგორც მეცნიერების ობიექტის ენით (რუკის ენა) იმავე რუკებში (რადგან კონკრეტული სივრცე ადეკვატურად არის ნაჩვენები სხვა ენების გამოყენებით). ამის საფუძველზე კარტოგრაფიის შემეცნებითი ფუნქციონირების მიზანია ახალი და ახალი თემატური რუქების შექმნა.</a:t>
            </a:r>
            <a:endParaRPr lang="en-US" sz="1600" dirty="0">
              <a:latin typeface="Sylfaen" panose="010A0502050306030303" pitchFamily="18" charset="0"/>
              <a:cs typeface="Times New Roman" panose="02020603050405020304" pitchFamily="18" charset="0"/>
            </a:endParaRPr>
          </a:p>
        </p:txBody>
      </p:sp>
    </p:spTree>
    <p:extLst>
      <p:ext uri="{BB962C8B-B14F-4D97-AF65-F5344CB8AC3E}">
        <p14:creationId xmlns:p14="http://schemas.microsoft.com/office/powerpoint/2010/main" val="109732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50706"/>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ru-RU" sz="2400" dirty="0">
                <a:latin typeface="Times New Roman" panose="02020603050405020304" pitchFamily="18" charset="0"/>
                <a:cs typeface="Times New Roman" panose="02020603050405020304" pitchFamily="18" charset="0"/>
              </a:rPr>
              <a:t> </a:t>
            </a:r>
            <a:r>
              <a:rPr lang="ka-GE" sz="1800" dirty="0">
                <a:latin typeface="Times New Roman" panose="02020603050405020304" pitchFamily="18" charset="0"/>
                <a:cs typeface="Times New Roman" panose="02020603050405020304" pitchFamily="18" charset="0"/>
              </a:rPr>
              <a:t>მეტაკარტოგრაფიის კონცეფციაში რუკის ენა განისაზღვრება,</a:t>
            </a:r>
            <a:r>
              <a:rPr lang="ka-GE" sz="2400" dirty="0">
                <a:latin typeface="Times New Roman" panose="02020603050405020304" pitchFamily="18" charset="0"/>
                <a:cs typeface="Times New Roman" panose="02020603050405020304" pitchFamily="18" charset="0"/>
              </a:rPr>
              <a:t> </a:t>
            </a:r>
            <a:r>
              <a:rPr lang="ka-GE" sz="1800" dirty="0">
                <a:latin typeface="Times New Roman" panose="02020603050405020304" pitchFamily="18" charset="0"/>
                <a:cs typeface="Times New Roman" panose="02020603050405020304" pitchFamily="18" charset="0"/>
              </a:rPr>
              <a:t>როგორც სპეციფიკური ნიშანთა სისტემა, რუკაზე ახალი ცოდნის ჩვენების საშუალება, კარტოგრაფიული ინფორმაციის გადაცემის ძირითადი ფორმა. რუკის ენა თავისთავად შეიცავს სემიოტიკურ მიმართებათა მთელ სპექტრს - სინტაქსურ ასპექტს, სიგმატურ ასპექტს, სემანტიკურ ასპექტს და პრაგმატულ ასპექტს. რუკის ენის ლოგიკური და ისტორიული არსებობა განისაზღვრება ამ ენაში შედარებითი კორესპონდენციით, სივრცის ჩვენების საშუალებებს შორის, ამ ენის გამოყენებით შედგენილ სივრცესთან. მეტაკარტოგრაფიის კონცეფციის მიხედვით, რუკა არის რეალობის ობიექტების კონკრეტული სივრცის შემეცნებითი ჩვენების შედეგი. ეს არის ობიექტური სამყაროს სუბიექტური გამოსახულება, „რეალობის ენობრივი გამოხატულება“. მეტაკარტოგრაფიის ცნება ცალკე განიხილავს კარტოგრაფიულ ტექნიკას და სამეცნიერო კვლევის კარტოგრაფიულ მეთოდს. გამოკვლეულია: კარტოგრაფიის ცოდნის საგანი, კვლევის კარტოგრაფიული მეთოდი, როგორც კარტოგრაფიული ფორმების სისტემა და კარტოგრაფიის მეტაენა, ან რუკის ენა. შემდეგ ეტაპზე გამოიკვლია კარტოგრაფიის მთელი არსებითი არსენალი - რუკის დოქტრინა (კარტოლოგია) და მეთოდების დოქტრინა, მოქმედების ტექნიკური მეთოდები, რომლებიც კონცეფციის ამ ეტაპზე წარმოდგენილია სამ ურთიერთდაკავშირებულ ნაწილად: მათემატიკური კარტოგრაფია (სივრცითი საცნობარო სისტემების ჩვენების თეორია), რუკების გამოყენების და რუკების შედგენისა და რედაქტირების თეორია (რუკის ობიექტების ჩვენების დამუშავების თეორია). მესამე ეტაპი აჩვენებს კარტოგრაფიის კავშირებს სხვა მეცნიერებებთან ორი მიმართულებით - გეოგრაფიული კარტოგრაფია და ასტრონომიული კარტოგრაფია (რომლებიც, თავის მხრივ, კომპონენტებად იყოფა. მეტაკარტოგრაფიის კონცეფციამ დიდი გავლენა იქონია კარტოგრაფიის თეორიის განვითარებაზე. ჩვენ. შეიძლება ითქვას, რომ ამ კონცეფციაში წარმოდგენილი ცნებები ფუნდამენტურად გამართლებულია კარტოგრაფიაში.</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11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5070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2400" b="1" i="1" dirty="0">
                <a:latin typeface="Times New Roman" panose="02020603050405020304" pitchFamily="18" charset="0"/>
                <a:cs typeface="Times New Roman" panose="02020603050405020304" pitchFamily="18" charset="0"/>
              </a:rPr>
              <a:t>მეტაკარტოგრაფიის ძირითადი განმარტებები და ცნებები:</a:t>
            </a:r>
            <a:br>
              <a:rPr lang="ka-GE" sz="2400" b="1" i="1" dirty="0">
                <a:latin typeface="Times New Roman" panose="02020603050405020304" pitchFamily="18" charset="0"/>
                <a:cs typeface="Times New Roman" panose="02020603050405020304" pitchFamily="18" charset="0"/>
              </a:rPr>
            </a:br>
            <a:r>
              <a:rPr lang="ka-GE" sz="2400" dirty="0">
                <a:latin typeface="Sylfaen" panose="010A0502050306030303" pitchFamily="18" charset="0"/>
              </a:rPr>
              <a:t>- კონკრეტული სივრცე;</a:t>
            </a:r>
            <a:br>
              <a:rPr lang="ka-GE" sz="2400" dirty="0">
                <a:latin typeface="Sylfaen" panose="010A0502050306030303" pitchFamily="18" charset="0"/>
              </a:rPr>
            </a:br>
            <a:r>
              <a:rPr lang="ka-GE" sz="2400" dirty="0">
                <a:latin typeface="Sylfaen" panose="010A0502050306030303" pitchFamily="18" charset="0"/>
              </a:rPr>
              <a:t>- კვლევის კარტოგრაფიული მეთოდის ფორმები: შედარება, ანალიზი, სინთეზი, აბსტრაჰირება, განზოგადება და მოდელირება;</a:t>
            </a:r>
            <a:br>
              <a:rPr lang="ka-GE" sz="2400" dirty="0">
                <a:latin typeface="Sylfaen" panose="010A0502050306030303" pitchFamily="18" charset="0"/>
              </a:rPr>
            </a:br>
            <a:r>
              <a:rPr lang="ka-GE" sz="2400" dirty="0">
                <a:latin typeface="Sylfaen" panose="010A0502050306030303" pitchFamily="18" charset="0"/>
              </a:rPr>
              <a:t>- აბსტრაჰირების ხარისხი (სივრცის მასშტაბი);</a:t>
            </a:r>
            <a:br>
              <a:rPr lang="ka-GE" sz="2400" dirty="0">
                <a:latin typeface="Sylfaen" panose="010A0502050306030303" pitchFamily="18" charset="0"/>
              </a:rPr>
            </a:br>
            <a:r>
              <a:rPr lang="ka-GE" sz="2400" dirty="0">
                <a:latin typeface="Sylfaen" panose="010A0502050306030303" pitchFamily="18" charset="0"/>
              </a:rPr>
              <a:t>- განზოგადების ხარისხი (შინაარსის მასშტაბი);</a:t>
            </a:r>
            <a:br>
              <a:rPr lang="ka-GE" sz="2400" dirty="0">
                <a:latin typeface="Sylfaen" panose="010A0502050306030303" pitchFamily="18" charset="0"/>
              </a:rPr>
            </a:br>
            <a:r>
              <a:rPr lang="ka-GE" sz="2400" dirty="0">
                <a:latin typeface="Sylfaen" panose="010A0502050306030303" pitchFamily="18" charset="0"/>
              </a:rPr>
              <a:t>- განვითარების არსის განზოგადების ხარისხი (დროის მასშტაბი);</a:t>
            </a:r>
            <a:br>
              <a:rPr lang="ka-GE" sz="2400" dirty="0">
                <a:latin typeface="Sylfaen" panose="010A0502050306030303" pitchFamily="18" charset="0"/>
              </a:rPr>
            </a:br>
            <a:r>
              <a:rPr lang="ka-GE" sz="2400" dirty="0">
                <a:latin typeface="Sylfaen" panose="010A0502050306030303" pitchFamily="18" charset="0"/>
              </a:rPr>
              <a:t>- რუკის ენის სემიოტიკური ასპექტები: სინტაქსური ასპექტი, სემანტური ასპექტი, სიგმატური ასპექტი და პრაგმატული ასპექტი;</a:t>
            </a:r>
            <a:br>
              <a:rPr lang="ka-GE" sz="2400" dirty="0">
                <a:latin typeface="Sylfaen" panose="010A0502050306030303" pitchFamily="18" charset="0"/>
              </a:rPr>
            </a:br>
            <a:r>
              <a:rPr lang="ka-GE" sz="2400" dirty="0">
                <a:latin typeface="Sylfaen" panose="010A0502050306030303" pitchFamily="18" charset="0"/>
              </a:rPr>
              <a:t>- ასტრონომიული კარტოგრაფია; </a:t>
            </a:r>
            <a:br>
              <a:rPr lang="ka-GE" sz="2400" dirty="0">
                <a:latin typeface="Sylfaen" panose="010A0502050306030303" pitchFamily="18" charset="0"/>
              </a:rPr>
            </a:br>
            <a:r>
              <a:rPr lang="ka-GE" sz="2400" dirty="0">
                <a:latin typeface="Sylfaen" panose="010A0502050306030303" pitchFamily="18" charset="0"/>
              </a:rPr>
              <a:t>- ობიექტისეული ენა (რუკის ენა);</a:t>
            </a:r>
            <a:endParaRPr lang="en-US" sz="2400" b="1" i="1" dirty="0">
              <a:latin typeface="Sylfaen" panose="010A0502050306030303" pitchFamily="18" charset="0"/>
              <a:cs typeface="Times New Roman" panose="02020603050405020304" pitchFamily="18" charset="0"/>
            </a:endParaRPr>
          </a:p>
        </p:txBody>
      </p:sp>
    </p:spTree>
    <p:extLst>
      <p:ext uri="{BB962C8B-B14F-4D97-AF65-F5344CB8AC3E}">
        <p14:creationId xmlns:p14="http://schemas.microsoft.com/office/powerpoint/2010/main" val="925256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9472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2400" b="1" i="1" dirty="0">
                <a:solidFill>
                  <a:srgbClr val="FF0000"/>
                </a:solidFill>
                <a:latin typeface="Times New Roman" panose="02020603050405020304" pitchFamily="18" charset="0"/>
                <a:cs typeface="Times New Roman" panose="02020603050405020304" pitchFamily="18" charset="0"/>
              </a:rPr>
              <a:t>კარტოგრაფია, როგორც წარმოება და ტექნოლოგიური საშუალებების სისტემა</a:t>
            </a:r>
            <a:br>
              <a:rPr lang="ru-RU" sz="2400" b="1" i="1" dirty="0">
                <a:solidFill>
                  <a:srgbClr val="FF0000"/>
                </a:solidFill>
                <a:latin typeface="Times New Roman" panose="02020603050405020304" pitchFamily="18" charset="0"/>
                <a:cs typeface="Times New Roman" panose="02020603050405020304" pitchFamily="18" charset="0"/>
              </a:rPr>
            </a:br>
            <a:br>
              <a:rPr lang="ru-RU" sz="2400" b="1" i="1" dirty="0">
                <a:solidFill>
                  <a:srgbClr val="FF0000"/>
                </a:solidFill>
                <a:latin typeface="Times New Roman" panose="02020603050405020304" pitchFamily="18" charset="0"/>
                <a:cs typeface="Times New Roman" panose="02020603050405020304" pitchFamily="18" charset="0"/>
              </a:rPr>
            </a:br>
            <a:r>
              <a:rPr lang="ka-GE" sz="1800" dirty="0">
                <a:latin typeface="Sylfaen" panose="010A0502050306030303" pitchFamily="18" charset="0"/>
              </a:rPr>
              <a:t>საქართველოში კარტოგრაფია ამ მიმართულებით XIX საუკუნიდან ვითარდება. ამ პერიოდში თბილისში რამდენიმე მცირე კარტოგრაფიული საწარმო მუშაობდა, რომლებიც ძირითადად ფართომასშტაბიანი სამხედრო რუკების გამოცემით იყო დაკავებული. მე-20 საუკუნის 50-იან წლებში ქალაქ თბილისში აშენდა N8 კარტოგრაფიული ფაბრიკა, რომელიც დღემდე ფუნქციონირებს. აქ დაიბეჭდა საქართველოს ეროვნული ატლასები 1964 და 2012 წლებში. ასევე იბეჭდება როგორც სასწავლო, ასევე სამეცნირო-კვლევითი რუკები და სხვა კარტოგრაფიული ნაწარმოებები. 1980-იანი წლებიდან საქართველოში დაინერგა გეოგრაფიული ინფორმაციული სისტემები (GIS) შესაბამისი პროგრამული უზრუნველყოფით. კარტოგრაფიაში ამ სიახლის ავტორი იყო ნიკოლოზ ბერუჩაშვილი. მისი ხელმძღვანელობით, 1986 წელს  შეიქმნა პირველი ექსპერტული გეოინფორმაციული სისტემა კავკასიაში (ონის რაიონის მაგალითზე).</a:t>
            </a:r>
            <a:endParaRPr lang="en-US" sz="1800" dirty="0">
              <a:latin typeface="Sylfaen" panose="010A0502050306030303" pitchFamily="18" charset="0"/>
              <a:cs typeface="Times New Roman" panose="02020603050405020304" pitchFamily="18" charset="0"/>
            </a:endParaRPr>
          </a:p>
        </p:txBody>
      </p:sp>
    </p:spTree>
    <p:extLst>
      <p:ext uri="{BB962C8B-B14F-4D97-AF65-F5344CB8AC3E}">
        <p14:creationId xmlns:p14="http://schemas.microsoft.com/office/powerpoint/2010/main" val="1709641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itchFamily="2" charset="2"/>
              <a:buChar char="q"/>
            </a:pPr>
            <a:r>
              <a:rPr lang="ru-RU" sz="3200" b="1" i="1" dirty="0">
                <a:latin typeface="Times New Roman" pitchFamily="18" charset="0"/>
                <a:cs typeface="Times New Roman" pitchFamily="18" charset="0"/>
              </a:rPr>
              <a:t>    </a:t>
            </a:r>
            <a:r>
              <a:rPr lang="ka-GE" sz="3200" b="1" i="1" dirty="0">
                <a:latin typeface="Times New Roman" pitchFamily="18" charset="0"/>
                <a:cs typeface="Times New Roman" pitchFamily="18" charset="0"/>
              </a:rPr>
              <a:t>ატლასები</a:t>
            </a:r>
            <a:endParaRPr lang="ru-RU" sz="3200" b="1" i="1"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საქართველოს სსრ ატლასი (1964 წ.)</a:t>
            </a:r>
            <a:endParaRPr lang="ru-RU" sz="3200" b="1" i="1" dirty="0">
              <a:latin typeface="Times New Roman" pitchFamily="18" charset="0"/>
              <a:cs typeface="Times New Roman" pitchFamily="18" charset="0"/>
            </a:endParaRPr>
          </a:p>
        </p:txBody>
      </p:sp>
      <p:pic>
        <p:nvPicPr>
          <p:cNvPr id="1026" name="Picture 2" descr="C:\Users\G comp service\Desktop\SCAN-Tengizi\Scan4.jpg"/>
          <p:cNvPicPr>
            <a:picLocks noGrp="1" noChangeAspect="1" noChangeArrowheads="1"/>
          </p:cNvPicPr>
          <p:nvPr>
            <p:ph idx="1"/>
          </p:nvPr>
        </p:nvPicPr>
        <p:blipFill>
          <a:blip r:embed="rId2" cstate="print"/>
          <a:srcRect/>
          <a:stretch>
            <a:fillRect/>
          </a:stretch>
        </p:blipFill>
        <p:spPr bwMode="auto">
          <a:xfrm>
            <a:off x="2285984" y="1618861"/>
            <a:ext cx="4286280" cy="497207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საქართველოს სსრ კურორტებისა და საკურორტო რესურსების ატლასი (1989 წ.)</a:t>
            </a:r>
            <a:endParaRPr lang="ru-RU" sz="3200" b="1" i="1" dirty="0">
              <a:latin typeface="Times New Roman" pitchFamily="18" charset="0"/>
              <a:cs typeface="Times New Roman" pitchFamily="18" charset="0"/>
            </a:endParaRPr>
          </a:p>
        </p:txBody>
      </p:sp>
      <p:pic>
        <p:nvPicPr>
          <p:cNvPr id="1026" name="Picture 2" descr="C:\Users\G comp service\Desktop\SCAN-Tengizi\Scan5.jpg"/>
          <p:cNvPicPr>
            <a:picLocks noGrp="1" noChangeAspect="1" noChangeArrowheads="1"/>
          </p:cNvPicPr>
          <p:nvPr>
            <p:ph idx="1"/>
          </p:nvPr>
        </p:nvPicPr>
        <p:blipFill>
          <a:blip r:embed="rId2" cstate="print"/>
          <a:srcRect/>
          <a:stretch>
            <a:fillRect/>
          </a:stretch>
        </p:blipFill>
        <p:spPr bwMode="auto">
          <a:xfrm>
            <a:off x="2643174" y="1600200"/>
            <a:ext cx="3857651" cy="497207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A019CC-041D-48F8-8F87-87A4E206D741}"/>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en-US" sz="2400" b="1" i="1" dirty="0">
                <a:solidFill>
                  <a:srgbClr val="FF0000"/>
                </a:solidFill>
                <a:latin typeface="AcadNusx" pitchFamily="2" charset="0"/>
              </a:rPr>
              <a:t>IV </a:t>
            </a:r>
            <a:r>
              <a:rPr lang="ka-GE" sz="2400" b="1" i="1" dirty="0">
                <a:solidFill>
                  <a:srgbClr val="FF0000"/>
                </a:solidFill>
                <a:latin typeface="Sylfaen" panose="010A0502050306030303" pitchFamily="18" charset="0"/>
              </a:rPr>
              <a:t>ეტაპი</a:t>
            </a:r>
            <a:r>
              <a:rPr lang="en-US" sz="2400" b="1" i="1" dirty="0">
                <a:solidFill>
                  <a:srgbClr val="FF0000"/>
                </a:solidFill>
                <a:latin typeface="Sylfaen" panose="010A0502050306030303" pitchFamily="18" charset="0"/>
              </a:rPr>
              <a:t>: </a:t>
            </a:r>
            <a:r>
              <a:rPr lang="ka-GE" sz="2400" b="1" i="1" dirty="0">
                <a:latin typeface="Sylfaen" panose="010A0502050306030303" pitchFamily="18" charset="0"/>
              </a:rPr>
              <a:t> </a:t>
            </a:r>
            <a:r>
              <a:rPr lang="en-US" sz="2400" b="1" i="1" dirty="0">
                <a:latin typeface="AcadNusx" pitchFamily="2" charset="0"/>
              </a:rPr>
              <a:t>XXI</a:t>
            </a:r>
            <a:r>
              <a:rPr lang="ka-GE" sz="2400" b="1" i="1" dirty="0">
                <a:latin typeface="Sylfaen" panose="010A0502050306030303" pitchFamily="18" charset="0"/>
              </a:rPr>
              <a:t> საუკუნე</a:t>
            </a:r>
            <a:endParaRPr lang="ru-RU" sz="2400" b="1" i="1" dirty="0">
              <a:latin typeface="Sylfaen" panose="010A0502050306030303" pitchFamily="18" charset="0"/>
            </a:endParaRPr>
          </a:p>
        </p:txBody>
      </p:sp>
      <p:sp>
        <p:nvSpPr>
          <p:cNvPr id="3" name="Объект 2">
            <a:extLst>
              <a:ext uri="{FF2B5EF4-FFF2-40B4-BE49-F238E27FC236}">
                <a16:creationId xmlns:a16="http://schemas.microsoft.com/office/drawing/2014/main" id="{C9AEB332-97F9-4321-8DF0-D7006DA846D1}"/>
              </a:ext>
            </a:extLst>
          </p:cNvPr>
          <p:cNvSpPr>
            <a:spLocks noGrp="1"/>
          </p:cNvSpPr>
          <p:nvPr>
            <p:ph idx="1"/>
          </p:nvPr>
        </p:nvSpPr>
        <p:spPr/>
        <p:txBody>
          <a:bodyPr/>
          <a:lstStyle/>
          <a:p>
            <a:pPr marL="0" indent="0">
              <a:buNone/>
            </a:pPr>
            <a:endParaRPr lang="ru-RU" dirty="0"/>
          </a:p>
        </p:txBody>
      </p:sp>
    </p:spTree>
    <p:extLst>
      <p:ext uri="{BB962C8B-B14F-4D97-AF65-F5344CB8AC3E}">
        <p14:creationId xmlns:p14="http://schemas.microsoft.com/office/powerpoint/2010/main" val="913481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i="1">
                <a:latin typeface="New times romans"/>
              </a:rPr>
              <a:t>საქართველოს კლიმატური და აგროკლიმატური ატლასი (2011 წ.)</a:t>
            </a:r>
            <a:endParaRPr lang="ru-RU" sz="3200" i="1" dirty="0">
              <a:latin typeface="New times romans"/>
              <a:cs typeface="Times New Roman" pitchFamily="18" charset="0"/>
            </a:endParaRPr>
          </a:p>
        </p:txBody>
      </p:sp>
      <p:pic>
        <p:nvPicPr>
          <p:cNvPr id="2050" name="Picture 2" descr="C:\Users\G comp service\Desktop\SCAN-Tengizi\Scan6.jpg"/>
          <p:cNvPicPr>
            <a:picLocks noGrp="1" noChangeAspect="1" noChangeArrowheads="1"/>
          </p:cNvPicPr>
          <p:nvPr>
            <p:ph idx="1"/>
          </p:nvPr>
        </p:nvPicPr>
        <p:blipFill>
          <a:blip r:embed="rId2" cstate="print"/>
          <a:srcRect/>
          <a:stretch>
            <a:fillRect/>
          </a:stretch>
        </p:blipFill>
        <p:spPr bwMode="auto">
          <a:xfrm>
            <a:off x="2714612" y="1600200"/>
            <a:ext cx="3714775" cy="497207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საქართველოს ისტორიის ატლასი (2014)</a:t>
            </a:r>
            <a:endParaRPr lang="ru-RU" sz="3200" b="1" i="1" dirty="0">
              <a:latin typeface="Times New Roman" pitchFamily="18" charset="0"/>
              <a:cs typeface="Times New Roman" pitchFamily="18" charset="0"/>
            </a:endParaRPr>
          </a:p>
        </p:txBody>
      </p:sp>
      <p:pic>
        <p:nvPicPr>
          <p:cNvPr id="3074" name="Picture 2" descr="C:\Users\G comp service\Desktop\SCAN-Tengizi\Scan2.jpg"/>
          <p:cNvPicPr>
            <a:picLocks noGrp="1" noChangeAspect="1" noChangeArrowheads="1"/>
          </p:cNvPicPr>
          <p:nvPr>
            <p:ph idx="1"/>
          </p:nvPr>
        </p:nvPicPr>
        <p:blipFill>
          <a:blip r:embed="rId2" cstate="print"/>
          <a:srcRect/>
          <a:stretch>
            <a:fillRect/>
          </a:stretch>
        </p:blipFill>
        <p:spPr bwMode="auto">
          <a:xfrm>
            <a:off x="785786" y="1600200"/>
            <a:ext cx="7500990" cy="482919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8F735F-6232-406F-8CD3-2F30FA9E9085}"/>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b="1" dirty="0">
                <a:latin typeface="Sylfaen" panose="010A0502050306030303" pitchFamily="18" charset="0"/>
              </a:rPr>
              <a:t>ვახტანგ მეექვსე (1675-1737)</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28C5B4C8-BAB8-47CF-8C9E-916DE8480B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556792"/>
            <a:ext cx="4392488" cy="5184576"/>
          </a:xfrm>
        </p:spPr>
      </p:pic>
    </p:spTree>
    <p:extLst>
      <p:ext uri="{BB962C8B-B14F-4D97-AF65-F5344CB8AC3E}">
        <p14:creationId xmlns:p14="http://schemas.microsoft.com/office/powerpoint/2010/main" val="4050213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itchFamily="2" charset="2"/>
              <a:buChar char="q"/>
            </a:pPr>
            <a:r>
              <a:rPr lang="ka-GE" sz="3200" b="1" i="1" dirty="0">
                <a:latin typeface="Times New Roman" pitchFamily="18" charset="0"/>
                <a:cs typeface="Times New Roman" pitchFamily="18" charset="0"/>
              </a:rPr>
              <a:t>პერიოდული გამოცემები</a:t>
            </a:r>
            <a:endParaRPr lang="ru-RU" sz="3200" b="1" i="1"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კავკასიური გეოგრაფიული ჟურნალი (2002 წლიდან)</a:t>
            </a:r>
            <a:endParaRPr lang="ru-RU" sz="3200" b="1" i="1" dirty="0">
              <a:latin typeface="Times New Roman" pitchFamily="18" charset="0"/>
              <a:cs typeface="Times New Roman" pitchFamily="18" charset="0"/>
            </a:endParaRPr>
          </a:p>
        </p:txBody>
      </p:sp>
      <p:pic>
        <p:nvPicPr>
          <p:cNvPr id="4098" name="Picture 2" descr="C:\Users\G comp service\Desktop\SCAN-Tengizi\Scan1.jpg"/>
          <p:cNvPicPr>
            <a:picLocks noGrp="1" noChangeAspect="1" noChangeArrowheads="1"/>
          </p:cNvPicPr>
          <p:nvPr>
            <p:ph idx="1"/>
          </p:nvPr>
        </p:nvPicPr>
        <p:blipFill>
          <a:blip r:embed="rId2" cstate="print"/>
          <a:srcRect/>
          <a:stretch>
            <a:fillRect/>
          </a:stretch>
        </p:blipFill>
        <p:spPr bwMode="auto">
          <a:xfrm>
            <a:off x="2643174" y="1600200"/>
            <a:ext cx="4000528" cy="497207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itchFamily="2" charset="2"/>
              <a:buChar char="q"/>
            </a:pPr>
            <a:r>
              <a:rPr lang="ru-RU" sz="3200" b="1" i="1" dirty="0">
                <a:latin typeface="Times New Roman" pitchFamily="18" charset="0"/>
                <a:cs typeface="Times New Roman" pitchFamily="18" charset="0"/>
              </a:rPr>
              <a:t> </a:t>
            </a:r>
            <a:r>
              <a:rPr lang="ka-GE" sz="3200" b="1" i="1" dirty="0">
                <a:latin typeface="Times New Roman" pitchFamily="18" charset="0"/>
                <a:cs typeface="Times New Roman" pitchFamily="18" charset="0"/>
              </a:rPr>
              <a:t>საერთაშორისო კონფერენციების მასალები</a:t>
            </a:r>
            <a:endParaRPr lang="ru-RU" sz="3200" b="1" i="1"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გეოგრაფიის თანამედროვე პრობლემები (2011 წ)</a:t>
            </a:r>
            <a:endParaRPr lang="ru-RU" sz="3200" b="1" i="1" dirty="0">
              <a:latin typeface="Times New Roman" pitchFamily="18" charset="0"/>
              <a:cs typeface="Times New Roman" pitchFamily="18" charset="0"/>
            </a:endParaRPr>
          </a:p>
        </p:txBody>
      </p:sp>
      <p:pic>
        <p:nvPicPr>
          <p:cNvPr id="5122" name="Picture 2" descr="C:\Users\G comp service\Desktop\SCAN-Tengizi\Scan3.jpg"/>
          <p:cNvPicPr>
            <a:picLocks noGrp="1" noChangeAspect="1" noChangeArrowheads="1"/>
          </p:cNvPicPr>
          <p:nvPr>
            <p:ph idx="1"/>
          </p:nvPr>
        </p:nvPicPr>
        <p:blipFill>
          <a:blip r:embed="rId2" cstate="print"/>
          <a:srcRect/>
          <a:stretch>
            <a:fillRect/>
          </a:stretch>
        </p:blipFill>
        <p:spPr bwMode="auto">
          <a:xfrm>
            <a:off x="2714612" y="1600200"/>
            <a:ext cx="3786214" cy="490063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ლანდშაფტის გაზომვები: კვლევა, დაგეგმვა, მართვა (2017 წ)</a:t>
            </a:r>
            <a:endParaRPr lang="ru-RU" sz="3200" b="1" i="1" dirty="0">
              <a:latin typeface="Times New Roman" pitchFamily="18" charset="0"/>
              <a:cs typeface="Times New Roman" pitchFamily="18" charset="0"/>
            </a:endParaRPr>
          </a:p>
        </p:txBody>
      </p:sp>
      <p:pic>
        <p:nvPicPr>
          <p:cNvPr id="8194" name="Picture 2" descr="C:\Users\G comp service\Desktop\SCAN-Tengizi\Scan9.jpg"/>
          <p:cNvPicPr>
            <a:picLocks noGrp="1" noChangeAspect="1" noChangeArrowheads="1"/>
          </p:cNvPicPr>
          <p:nvPr>
            <p:ph idx="1"/>
          </p:nvPr>
        </p:nvPicPr>
        <p:blipFill>
          <a:blip r:embed="rId2" cstate="print"/>
          <a:srcRect/>
          <a:stretch>
            <a:fillRect/>
          </a:stretch>
        </p:blipFill>
        <p:spPr bwMode="auto">
          <a:xfrm>
            <a:off x="2500298" y="1600200"/>
            <a:ext cx="4357718" cy="497207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3320"/>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itchFamily="2" charset="2"/>
              <a:buChar char="q"/>
            </a:pPr>
            <a:r>
              <a:rPr lang="ru-RU" sz="3200" b="1" i="1" dirty="0">
                <a:latin typeface="Times New Roman" pitchFamily="18" charset="0"/>
                <a:cs typeface="Times New Roman" pitchFamily="18" charset="0"/>
              </a:rPr>
              <a:t>   </a:t>
            </a:r>
            <a:r>
              <a:rPr lang="ka-GE" sz="3200" b="1" i="1" dirty="0">
                <a:latin typeface="Times New Roman" pitchFamily="18" charset="0"/>
                <a:cs typeface="Times New Roman" pitchFamily="18" charset="0"/>
              </a:rPr>
              <a:t>მონოგრაფიები</a:t>
            </a:r>
            <a:endParaRPr lang="ru-RU" sz="3200" b="1" i="1"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კარტოგრაფიული ცნებები (თეორიული ანალიზი) (2012 წ)</a:t>
            </a:r>
            <a:endParaRPr lang="ru-RU" sz="3200" b="1" i="1" dirty="0">
              <a:latin typeface="Times New Roman" pitchFamily="18" charset="0"/>
              <a:cs typeface="Times New Roman" pitchFamily="18" charset="0"/>
            </a:endParaRPr>
          </a:p>
        </p:txBody>
      </p:sp>
      <p:pic>
        <p:nvPicPr>
          <p:cNvPr id="6146" name="Picture 2" descr="C:\Users\G comp service\Desktop\SCAN-Tengizi\Scan7.jpg"/>
          <p:cNvPicPr>
            <a:picLocks noGrp="1" noChangeAspect="1" noChangeArrowheads="1"/>
          </p:cNvPicPr>
          <p:nvPr>
            <p:ph idx="1"/>
          </p:nvPr>
        </p:nvPicPr>
        <p:blipFill>
          <a:blip r:embed="rId2" cstate="print"/>
          <a:srcRect/>
          <a:stretch>
            <a:fillRect/>
          </a:stretch>
        </p:blipFill>
        <p:spPr bwMode="auto">
          <a:xfrm>
            <a:off x="2643174" y="1600200"/>
            <a:ext cx="3929089" cy="4900634"/>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dirty="0">
                <a:latin typeface="Times New Roman" pitchFamily="18" charset="0"/>
                <a:cs typeface="Times New Roman" pitchFamily="18" charset="0"/>
              </a:rPr>
              <a:t>ლანდშაფტის კარტოგრაფიის თეორიული საფუძვლები (2014 წ)</a:t>
            </a:r>
            <a:endParaRPr lang="ru-RU" sz="3200" dirty="0">
              <a:latin typeface="Times New Roman" pitchFamily="18" charset="0"/>
              <a:cs typeface="Times New Roman" pitchFamily="18" charset="0"/>
            </a:endParaRPr>
          </a:p>
        </p:txBody>
      </p:sp>
      <p:pic>
        <p:nvPicPr>
          <p:cNvPr id="7170" name="Picture 2" descr="C:\Users\G comp service\Desktop\SCAN-Tengizi\Scan11.jpg"/>
          <p:cNvPicPr>
            <a:picLocks noGrp="1" noChangeAspect="1" noChangeArrowheads="1"/>
          </p:cNvPicPr>
          <p:nvPr>
            <p:ph idx="1"/>
          </p:nvPr>
        </p:nvPicPr>
        <p:blipFill>
          <a:blip r:embed="rId2" cstate="print"/>
          <a:srcRect/>
          <a:stretch>
            <a:fillRect/>
          </a:stretch>
        </p:blipFill>
        <p:spPr bwMode="auto">
          <a:xfrm>
            <a:off x="2643174" y="1600200"/>
            <a:ext cx="3786214" cy="497207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2400" dirty="0">
                <a:latin typeface="Times New Roman" panose="02020603050405020304" pitchFamily="18" charset="0"/>
                <a:cs typeface="Times New Roman" panose="02020603050405020304" pitchFamily="18" charset="0"/>
              </a:rPr>
              <a:t>ნიკო ბერუჩაშვილი</a:t>
            </a:r>
            <a:r>
              <a:rPr lang="ru-RU" sz="2400" dirty="0">
                <a:latin typeface="Times New Roman" panose="02020603050405020304" pitchFamily="18" charset="0"/>
                <a:cs typeface="Times New Roman" panose="02020603050405020304" pitchFamily="18" charset="0"/>
              </a:rPr>
              <a:t> (1947-2006 </a:t>
            </a:r>
            <a:r>
              <a:rPr lang="ka-GE" sz="2400" dirty="0">
                <a:latin typeface="Times New Roman" panose="02020603050405020304" pitchFamily="18" charset="0"/>
                <a:cs typeface="Times New Roman" panose="02020603050405020304" pitchFamily="18" charset="0"/>
              </a:rPr>
              <a:t>წლები</a:t>
            </a:r>
            <a:r>
              <a:rPr lang="en-US"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stretch>
            <a:fillRect/>
          </a:stretch>
        </p:blipFill>
        <p:spPr>
          <a:xfrm>
            <a:off x="1907704" y="1844824"/>
            <a:ext cx="5688632" cy="4752528"/>
          </a:xfrm>
          <a:prstGeom prst="rect">
            <a:avLst/>
          </a:prstGeom>
        </p:spPr>
      </p:pic>
    </p:spTree>
    <p:extLst>
      <p:ext uri="{BB962C8B-B14F-4D97-AF65-F5344CB8AC3E}">
        <p14:creationId xmlns:p14="http://schemas.microsoft.com/office/powerpoint/2010/main" val="228124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50706"/>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ka-GE" sz="1600" dirty="0">
                <a:latin typeface="Times New Roman" panose="02020603050405020304" pitchFamily="18" charset="0"/>
                <a:cs typeface="Times New Roman" panose="02020603050405020304" pitchFamily="18" charset="0"/>
              </a:rPr>
              <a:t>1982 წლიდან ნ. ბერუჩაშვილი ხელმძღვანელობდა თბილისის სახელმწიფო უნივერსიტეტის კარტოგრაფია-გეოდეზიისა და გეოინფორმატიკის კათედრას. ამ კაედრაზე   ნ. ბერუჩაშვილმა დააარსა კარტოგრაფიის სინთეზური მიმართულება - </a:t>
            </a:r>
            <a:r>
              <a:rPr lang="ka-GE" sz="1600" b="1" dirty="0">
                <a:latin typeface="Times New Roman" panose="02020603050405020304" pitchFamily="18" charset="0"/>
                <a:cs typeface="Times New Roman" panose="02020603050405020304" pitchFamily="18" charset="0"/>
              </a:rPr>
              <a:t>ლანდშაფტური კარტოგრაფირება</a:t>
            </a:r>
            <a:r>
              <a:rPr lang="ka-GE" sz="1600" dirty="0">
                <a:latin typeface="Times New Roman" panose="02020603050405020304" pitchFamily="18" charset="0"/>
                <a:cs typeface="Times New Roman" panose="02020603050405020304" pitchFamily="18" charset="0"/>
              </a:rPr>
              <a:t>. მისი ხელმძღვანელობით ჩატარებულია თითქმის ყველა რეგიონალური ლანდშაფტის კვლევა მსხვილმასშტაბიანი ლანდშაფტური რუკების შედგენის მიზნით. ნ. ბერუჩაშვილი არის კავკასიის ლანდშაფტური რუკის (1979) და მსოფლიოს ლანდშაფტურ-ეთოლოგიური რუკის (1991) ავტორი. მან შეიმუშავა საქართველოს ლანდშაფტური რუკის ელექტრონული ვერსია 1:500 000 მასშტაბით, ასევე არის კათედრაზე ახალი მიმართულების – </a:t>
            </a:r>
            <a:r>
              <a:rPr lang="ka-GE" sz="1600" b="1" dirty="0">
                <a:latin typeface="Times New Roman" panose="02020603050405020304" pitchFamily="18" charset="0"/>
                <a:cs typeface="Times New Roman" panose="02020603050405020304" pitchFamily="18" charset="0"/>
              </a:rPr>
              <a:t>დინამიური კარტოგრაფიის დამფუძნებელი</a:t>
            </a:r>
            <a:r>
              <a:rPr lang="ka-GE" sz="1600" dirty="0">
                <a:latin typeface="Times New Roman" panose="02020603050405020304" pitchFamily="18" charset="0"/>
                <a:cs typeface="Times New Roman" panose="02020603050405020304" pitchFamily="18" charset="0"/>
              </a:rPr>
              <a:t>. მეორე ძირითადი სფერო, რომელშიც ნ. ბერუჩაშვილმა დიდი წვლილი შეიტანა, არის გეოინფორმატიკა და კომპიუტერული მოდელირება. 1995 წელს გამოიცა მისი მონოგრაფია „კავკასია: ,ლანდშაფტები, მოდელები, ექსპერიმენტები“, რომელშიც კონცენტრირებული და შეჯამებულია მეცნიერის სამეცნიერო კვლევის ყველა თეორიული დებულება და პრაქტიკული შედეგი. მისი ავტორობით 1993 წელს გამოიცა სახელმძღვანელო „პერსონალური კომპიუტერები გეოგრაფიაში“. </a:t>
            </a:r>
            <a:r>
              <a:rPr lang="ka-GE" sz="1600" b="1" dirty="0">
                <a:latin typeface="Times New Roman" panose="02020603050405020304" pitchFamily="18" charset="0"/>
                <a:cs typeface="Times New Roman" panose="02020603050405020304" pitchFamily="18" charset="0"/>
              </a:rPr>
              <a:t>გეოინფორმაციული კარტოგრაფირების  მიმართულებით</a:t>
            </a:r>
            <a:r>
              <a:rPr lang="ka-GE" sz="1600" dirty="0">
                <a:latin typeface="Times New Roman" panose="02020603050405020304" pitchFamily="18" charset="0"/>
                <a:cs typeface="Times New Roman" panose="02020603050405020304" pitchFamily="18" charset="0"/>
              </a:rPr>
              <a:t> ნ.ბერუჩაშვილმა შეადგინა გეოინფორმაციული ატლასი საქართველოს ორი რეგიონისთვის: აჭარიისა და რაჭა-ლეჩხუმ-ქვემო სვანეთისთვის, რუს, სომეხ, აზერბაიჯანელ და ფრანგ გეოგრაფებთან თანამშრომლობით, ნ. ბერუჩაშვილმა შექმნა უნიკალური კარტოგრაფიული ნაწარმოები - კავკასიის გეოპოლიტიკური ატლასი. ეს კარტოგრაფიული ნაწარმოები გამოიცა 1996 წელს პარიზში ფრანგულად, ხოლო 2011 წელს თბილისში ქართულად. ნ.ბერუჩაშვილი არის ნოვაციის ავტორი ე.წ. კარტოგრაფიული ფილმის შესახებ.  საქართველოს პეიზაჟების ყოველდღიური დინამიკის დემონსტრირებისას, რომელიც დინამიურ კარტოგრაფიაში 1985 წლიდან შევიდა. პირველი ექსპერიმენტები ამ მიმართულებით მისი ხელმძღვანელობით თბილისის სახელმწიფო უნივერსიტეტში ჩატარდა.</a:t>
            </a:r>
            <a:br>
              <a:rPr lang="ru-RU"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46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23469A-EDFE-4591-B601-7BE34D0DCB1D}"/>
              </a:ext>
            </a:extLst>
          </p:cNvPr>
          <p:cNvSpPr>
            <a:spLocks noGrp="1"/>
          </p:cNvSpPr>
          <p:nvPr>
            <p:ph type="title"/>
          </p:nvPr>
        </p:nvSpPr>
        <p:spPr>
          <a:xfrm>
            <a:off x="457200" y="274638"/>
            <a:ext cx="8229600" cy="6250706"/>
          </a:xfrm>
        </p:spPr>
        <p:txBody>
          <a:bodyPr/>
          <a:lstStyle/>
          <a:p>
            <a:endParaRPr lang="ru-RU" dirty="0"/>
          </a:p>
        </p:txBody>
      </p:sp>
      <p:pic>
        <p:nvPicPr>
          <p:cNvPr id="4" name="Рисунок 3">
            <a:extLst>
              <a:ext uri="{FF2B5EF4-FFF2-40B4-BE49-F238E27FC236}">
                <a16:creationId xmlns:a16="http://schemas.microsoft.com/office/drawing/2014/main" id="{CFE63B12-6B05-41D1-BFB0-39BFB4219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08720"/>
            <a:ext cx="7704856" cy="4896544"/>
          </a:xfrm>
          <a:prstGeom prst="rect">
            <a:avLst/>
          </a:prstGeom>
        </p:spPr>
      </p:pic>
    </p:spTree>
    <p:extLst>
      <p:ext uri="{BB962C8B-B14F-4D97-AF65-F5344CB8AC3E}">
        <p14:creationId xmlns:p14="http://schemas.microsoft.com/office/powerpoint/2010/main" val="2652443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66730"/>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ru-RU" sz="1600" dirty="0">
                <a:latin typeface="Times New Roman" panose="02020603050405020304" pitchFamily="18" charset="0"/>
                <a:cs typeface="Times New Roman" panose="02020603050405020304" pitchFamily="18" charset="0"/>
              </a:rPr>
              <a:t>     </a:t>
            </a:r>
            <a:r>
              <a:rPr lang="ka-GE" sz="1800" dirty="0">
                <a:latin typeface="Times New Roman" panose="02020603050405020304" pitchFamily="18" charset="0"/>
                <a:cs typeface="Times New Roman" panose="02020603050405020304" pitchFamily="18" charset="0"/>
              </a:rPr>
              <a:t>კარტოგრაფია-გეოდეზიისა და გეოინფორმატიკის დეპარტამენტში 2000 წლიდან დაიწყო მუშაობა ტყის მართვის პროექტების განხორციელებაზე. ნ. ბერუჩაშვილის ხელმძღვანელობით შემუშავდა საქართველოს სხვადასხვა რეგიონის ლანდშაფტურ-ეკოლოგიური ჩარჩო რუქების შედგენის მეთოდოლოგია. საქართველოში კარტოგრაფია ასევე წარმოდგენილია სამთავრობო უწყებებში. თავდაცვის სამინისტროს აქვს ტოპოგრაფიული განყოფილება, რომელშიც შედის კარტოგრაფიული და გეოინფორმაციული ცენტრი. იუსტიციის სამინისტროს სტრუქტურაში შედის საკადასტრო სამსახური. ამავე განყოფილებაში ფუნქციონირებს კარტოგრაფიისა და გეოდეზიის სამსახური. კარტოგრაფიული და გეოინფორმაციული სამუშაოები მიმდინარეობს საქართველოს დიდი ქალაქების მერიების სამმართველოშიც. საქართველოში კარტოგრაფიულ, გეოდეზიურ და გეოინფორმაციულ რობოტებს ახორციელებენ ასევე კერძო კომპანიები, რომელთა გარემოც შეიძლება აღინიშნოს: </a:t>
            </a:r>
            <a:r>
              <a:rPr lang="en-US" sz="1800" dirty="0">
                <a:latin typeface="Times New Roman" panose="02020603050405020304" pitchFamily="18" charset="0"/>
                <a:cs typeface="Times New Roman" panose="02020603050405020304" pitchFamily="18" charset="0"/>
              </a:rPr>
              <a:t>Geographic, </a:t>
            </a:r>
            <a:r>
              <a:rPr lang="en-US" sz="1800" dirty="0" err="1">
                <a:latin typeface="Times New Roman" panose="02020603050405020304" pitchFamily="18" charset="0"/>
                <a:cs typeface="Times New Roman" panose="02020603050405020304" pitchFamily="18" charset="0"/>
              </a:rPr>
              <a:t>Geoland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Senson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Geoanalytic</a:t>
            </a:r>
            <a:r>
              <a:rPr lang="en-US" sz="1800" dirty="0">
                <a:latin typeface="Times New Roman" panose="02020603050405020304" pitchFamily="18" charset="0"/>
                <a:cs typeface="Times New Roman" panose="02020603050405020304" pitchFamily="18" charset="0"/>
              </a:rPr>
              <a:t>, Meridian, </a:t>
            </a:r>
            <a:r>
              <a:rPr lang="en-US" sz="1800" dirty="0" err="1">
                <a:latin typeface="Times New Roman" panose="02020603050405020304" pitchFamily="18" charset="0"/>
                <a:cs typeface="Times New Roman" panose="02020603050405020304" pitchFamily="18" charset="0"/>
              </a:rPr>
              <a:t>Scafis</a:t>
            </a:r>
            <a:r>
              <a:rPr lang="en-US" sz="1800" dirty="0">
                <a:latin typeface="Times New Roman" panose="02020603050405020304" pitchFamily="18" charset="0"/>
                <a:cs typeface="Times New Roman" panose="02020603050405020304" pitchFamily="18" charset="0"/>
              </a:rPr>
              <a:t> </a:t>
            </a:r>
            <a:r>
              <a:rPr lang="ka-GE" sz="1800" dirty="0">
                <a:latin typeface="Times New Roman" panose="02020603050405020304" pitchFamily="18" charset="0"/>
                <a:cs typeface="Times New Roman" panose="02020603050405020304" pitchFamily="18" charset="0"/>
              </a:rPr>
              <a:t>და ა.შ.</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179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3200" b="1" i="1" dirty="0">
                <a:solidFill>
                  <a:srgbClr val="FF0000"/>
                </a:solidFill>
                <a:latin typeface="Times New Roman" panose="02020603050405020304" pitchFamily="18" charset="0"/>
                <a:cs typeface="Times New Roman" panose="02020603050405020304" pitchFamily="18" charset="0"/>
              </a:rPr>
              <a:t>კარტოგრაფია განათლების სისტემაში</a:t>
            </a:r>
            <a:r>
              <a:rPr lang="ru-RU" sz="3200" b="1" i="1" dirty="0">
                <a:solidFill>
                  <a:srgbClr val="FF0000"/>
                </a:solidFill>
                <a:latin typeface="Times New Roman" panose="02020603050405020304" pitchFamily="18" charset="0"/>
                <a:cs typeface="Times New Roman" panose="02020603050405020304" pitchFamily="18" charset="0"/>
              </a:rPr>
              <a:t>  </a:t>
            </a:r>
            <a:br>
              <a:rPr lang="ka-GE" sz="3200" b="1" i="1" dirty="0">
                <a:solidFill>
                  <a:srgbClr val="FF0000"/>
                </a:solidFill>
                <a:latin typeface="Times New Roman" panose="02020603050405020304" pitchFamily="18" charset="0"/>
                <a:cs typeface="Times New Roman" panose="02020603050405020304" pitchFamily="18" charset="0"/>
              </a:rPr>
            </a:br>
            <a:br>
              <a:rPr lang="ka-GE" sz="3200" b="1" i="1" dirty="0">
                <a:solidFill>
                  <a:srgbClr val="FF0000"/>
                </a:solidFill>
                <a:latin typeface="Times New Roman" panose="02020603050405020304" pitchFamily="18" charset="0"/>
                <a:cs typeface="Times New Roman" panose="02020603050405020304" pitchFamily="18" charset="0"/>
              </a:rPr>
            </a:br>
            <a:r>
              <a:rPr lang="ka-GE" sz="1600" dirty="0">
                <a:latin typeface="Sylfaen" panose="010A0502050306030303" pitchFamily="18" charset="0"/>
              </a:rPr>
              <a:t>კარტოგრაფია წარმოდგენილია განათლების სისტემაშიც. სასკოლო გეოგრაფიის სასწავლო გეგმა გაჯერებულია კარტოგრაფიის კითხვებით, მეორე მხრივ კი კარტოგრაფია ამარაგებს სკოლის გეოგრაფიას: რუქებს, ატლასებს, გლობუსებს და სხვა კარტოგრაფიულ ნაწარმოებებს. კარტოგრაფიის საკითხები განათლების სტრუქტურაში შესწავლილია სამ დონეზე:</a:t>
            </a:r>
            <a:br>
              <a:rPr lang="ka-GE" sz="1600" dirty="0">
                <a:latin typeface="Sylfaen" panose="010A0502050306030303" pitchFamily="18" charset="0"/>
              </a:rPr>
            </a:br>
            <a:r>
              <a:rPr lang="ka-GE" sz="1600" dirty="0">
                <a:latin typeface="Sylfaen" panose="010A0502050306030303" pitchFamily="18" charset="0"/>
              </a:rPr>
              <a:t> 1. საშუალო სკოლა;</a:t>
            </a:r>
            <a:br>
              <a:rPr lang="ka-GE" sz="1600" dirty="0">
                <a:latin typeface="Sylfaen" panose="010A0502050306030303" pitchFamily="18" charset="0"/>
              </a:rPr>
            </a:br>
            <a:r>
              <a:rPr lang="ka-GE" sz="1600" dirty="0">
                <a:latin typeface="Sylfaen" panose="010A0502050306030303" pitchFamily="18" charset="0"/>
              </a:rPr>
              <a:t> 2. კოლეჯები;</a:t>
            </a:r>
            <a:br>
              <a:rPr lang="ka-GE" sz="1600" dirty="0">
                <a:latin typeface="Sylfaen" panose="010A0502050306030303" pitchFamily="18" charset="0"/>
              </a:rPr>
            </a:br>
            <a:r>
              <a:rPr lang="ka-GE" sz="1600" dirty="0">
                <a:latin typeface="Sylfaen" panose="010A0502050306030303" pitchFamily="18" charset="0"/>
              </a:rPr>
              <a:t> 3. უმაღლესი სასწავლებლები. კოლეჯებსა და უნივერსიტეტებში კარტოგრაფია აკადემიური დისციპლინაა.</a:t>
            </a:r>
            <a:br>
              <a:rPr lang="ka-GE" sz="1600" dirty="0">
                <a:latin typeface="Sylfaen" panose="010A0502050306030303" pitchFamily="18" charset="0"/>
              </a:rPr>
            </a:br>
            <a:r>
              <a:rPr lang="ka-GE" sz="1600" dirty="0">
                <a:latin typeface="Sylfaen" panose="010A0502050306030303" pitchFamily="18" charset="0"/>
              </a:rPr>
              <a:t> უნივერსიტეტები ასევე სწავლობენ კარტოგრაფიული ციკლის სხვა საგნებს (კარტოლოგია, მათემატიკური კარტოგრაფია, კარტომეტრია, თემატური კარტოგრაფია, ატლას კარტოგრაფია, კოსმოსური კარტოგრაფია, დისტანციური ზონდირება. გამოქვეყნებულია სახელმძღვანელოები და მონოგრაფიები კარტოგრაფიისა და გეოინფორმატიკის შესახებ.</a:t>
            </a:r>
            <a:endParaRPr lang="en-US" sz="1600" dirty="0">
              <a:latin typeface="Sylfaen" panose="010A0502050306030303" pitchFamily="18" charset="0"/>
              <a:cs typeface="Times New Roman" panose="02020603050405020304" pitchFamily="18" charset="0"/>
            </a:endParaRPr>
          </a:p>
        </p:txBody>
      </p:sp>
    </p:spTree>
    <p:extLst>
      <p:ext uri="{BB962C8B-B14F-4D97-AF65-F5344CB8AC3E}">
        <p14:creationId xmlns:p14="http://schemas.microsoft.com/office/powerpoint/2010/main" val="1452330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3320"/>
          </a:xfrm>
        </p:spPr>
        <p:style>
          <a:lnRef idx="1">
            <a:schemeClr val="accent3"/>
          </a:lnRef>
          <a:fillRef idx="2">
            <a:schemeClr val="accent3"/>
          </a:fillRef>
          <a:effectRef idx="1">
            <a:schemeClr val="accent3"/>
          </a:effectRef>
          <a:fontRef idx="minor">
            <a:schemeClr val="dk1"/>
          </a:fontRef>
        </p:style>
        <p:txBody>
          <a:bodyPr>
            <a:normAutofit/>
          </a:bodyPr>
          <a:lstStyle/>
          <a:p>
            <a:pPr>
              <a:buFont typeface="Wingdings" pitchFamily="2" charset="2"/>
              <a:buChar char="q"/>
            </a:pPr>
            <a:r>
              <a:rPr lang="ru-RU" sz="3200" dirty="0">
                <a:latin typeface="Times New Roman" pitchFamily="18" charset="0"/>
                <a:cs typeface="Times New Roman" pitchFamily="18" charset="0"/>
              </a:rPr>
              <a:t>  </a:t>
            </a:r>
            <a:r>
              <a:rPr lang="ka-GE" sz="3200" b="1" i="1">
                <a:latin typeface="Times New Roman" pitchFamily="18" charset="0"/>
                <a:cs typeface="Times New Roman" pitchFamily="18" charset="0"/>
              </a:rPr>
              <a:t>სახელმძღვანელოები</a:t>
            </a:r>
            <a:r>
              <a:rPr lang="ru-RU" sz="3200" b="1" i="1">
                <a:latin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ka-GE" sz="3200" b="1" i="1" dirty="0">
                <a:latin typeface="Times New Roman" pitchFamily="18" charset="0"/>
                <a:cs typeface="Times New Roman" pitchFamily="18" charset="0"/>
              </a:rPr>
              <a:t>სერგი ცხაკაიას კარტოგრაფია (1952)</a:t>
            </a:r>
            <a:endParaRPr lang="ru-RU" sz="3200" b="1" i="1" dirty="0">
              <a:latin typeface="Times New Roman" pitchFamily="18" charset="0"/>
              <a:cs typeface="Times New Roman" pitchFamily="18" charset="0"/>
            </a:endParaRPr>
          </a:p>
        </p:txBody>
      </p:sp>
      <p:pic>
        <p:nvPicPr>
          <p:cNvPr id="9218" name="Picture 2" descr="C:\Users\G comp service\Desktop\SCAN-Tengizi\Scan10.jpg"/>
          <p:cNvPicPr>
            <a:picLocks noGrp="1" noChangeAspect="1" noChangeArrowheads="1"/>
          </p:cNvPicPr>
          <p:nvPr>
            <p:ph idx="1"/>
          </p:nvPr>
        </p:nvPicPr>
        <p:blipFill>
          <a:blip r:embed="rId2" cstate="print"/>
          <a:srcRect/>
          <a:stretch>
            <a:fillRect/>
          </a:stretch>
        </p:blipFill>
        <p:spPr bwMode="auto">
          <a:xfrm>
            <a:off x="2786050" y="1600200"/>
            <a:ext cx="4018198" cy="514116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590DA7-5E27-49A5-BB94-5602D6E2E540}"/>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ka-GE" sz="2400" b="1" dirty="0">
                <a:latin typeface="Sylfaen" panose="010A0502050306030303" pitchFamily="18" charset="0"/>
              </a:rPr>
              <a:t>კარტოგრაფიის, ტოპოგრაფიის, გეოდეზიისა და გეოინფორმატიკის სფეროში გამოცემული სახელმძღვანელოები</a:t>
            </a:r>
            <a:endParaRPr lang="ru-RU" sz="2400" b="1" dirty="0">
              <a:latin typeface="Sylfaen" panose="010A0502050306030303" pitchFamily="18" charset="0"/>
            </a:endParaRPr>
          </a:p>
        </p:txBody>
      </p:sp>
      <p:sp>
        <p:nvSpPr>
          <p:cNvPr id="3" name="Объект 2">
            <a:extLst>
              <a:ext uri="{FF2B5EF4-FFF2-40B4-BE49-F238E27FC236}">
                <a16:creationId xmlns:a16="http://schemas.microsoft.com/office/drawing/2014/main" id="{83DFF104-555D-4404-BABA-94E2DF904FF7}"/>
              </a:ext>
            </a:extLst>
          </p:cNvPr>
          <p:cNvSpPr>
            <a:spLocks noGrp="1"/>
          </p:cNvSpPr>
          <p:nvPr>
            <p:ph idx="1"/>
          </p:nvPr>
        </p:nvSpPr>
        <p:spPr>
          <a:xfrm>
            <a:off x="457200" y="1600200"/>
            <a:ext cx="8229600" cy="5257800"/>
          </a:xfrm>
        </p:spPr>
        <p:txBody>
          <a:bodyPr>
            <a:normAutofit lnSpcReduction="10000"/>
          </a:bodyPr>
          <a:lstStyle/>
          <a:p>
            <a:pPr marL="0" indent="0">
              <a:buNone/>
            </a:pPr>
            <a:r>
              <a:rPr lang="ka-GE" sz="1400" dirty="0">
                <a:latin typeface="Sylfaen" panose="010A0502050306030303" pitchFamily="18" charset="0"/>
              </a:rPr>
              <a:t>1.   ანდრია ბენაშვილი, ტოპოგრაფია, თბ. 1933.</a:t>
            </a:r>
          </a:p>
          <a:p>
            <a:pPr>
              <a:buAutoNum type="arabicPeriod"/>
            </a:pPr>
            <a:r>
              <a:rPr lang="ka-GE" sz="1400" dirty="0">
                <a:latin typeface="Sylfaen" panose="010A0502050306030303" pitchFamily="18" charset="0"/>
              </a:rPr>
              <a:t>სერგი ცხაკაია, გეოდეზიის სახელმძღვანელო, თბ. 1955.</a:t>
            </a:r>
          </a:p>
          <a:p>
            <a:pPr>
              <a:buAutoNum type="arabicPeriod"/>
            </a:pPr>
            <a:r>
              <a:rPr lang="ka-GE" sz="1400" dirty="0">
                <a:latin typeface="Sylfaen" panose="010A0502050306030303" pitchFamily="18" charset="0"/>
              </a:rPr>
              <a:t>სერგი ცხაკაია, რუკათმცოდნეობა, თბ. 1962.</a:t>
            </a:r>
          </a:p>
          <a:p>
            <a:pPr>
              <a:buAutoNum type="arabicPeriod"/>
            </a:pPr>
            <a:r>
              <a:rPr lang="ka-GE" sz="1400" dirty="0">
                <a:latin typeface="Sylfaen" panose="010A0502050306030303" pitchFamily="18" charset="0"/>
              </a:rPr>
              <a:t>გრიგოლ ხუნჯუა, გეოდეზია, თბ. 1965.</a:t>
            </a:r>
          </a:p>
          <a:p>
            <a:pPr>
              <a:buAutoNum type="arabicPeriod"/>
            </a:pPr>
            <a:r>
              <a:rPr lang="ka-GE" sz="1400" dirty="0">
                <a:latin typeface="Sylfaen" panose="010A0502050306030303" pitchFamily="18" charset="0"/>
              </a:rPr>
              <a:t>გრიგოლ ხუნჯუა, საინჟინრო გეოდეზიის საფუძვლები, თბ 1971.</a:t>
            </a:r>
          </a:p>
          <a:p>
            <a:pPr>
              <a:buAutoNum type="arabicPeriod"/>
            </a:pPr>
            <a:r>
              <a:rPr lang="ka-GE" sz="1400" dirty="0">
                <a:latin typeface="Sylfaen" panose="010A0502050306030303" pitchFamily="18" charset="0"/>
              </a:rPr>
              <a:t>გრიგოლ ხუნჯუა, ჯანსუღ კეკელია, საველე ტოლოგრაფია, თბ. 1977.</a:t>
            </a:r>
          </a:p>
          <a:p>
            <a:pPr>
              <a:buAutoNum type="arabicPeriod"/>
            </a:pPr>
            <a:r>
              <a:rPr lang="ka-GE" sz="1400" dirty="0">
                <a:latin typeface="Sylfaen" panose="010A0502050306030303" pitchFamily="18" charset="0"/>
              </a:rPr>
              <a:t>როსტომ ჩეკურიშვილი, ფოტოგრამეტრია, თბ. 1965.</a:t>
            </a:r>
          </a:p>
          <a:p>
            <a:pPr>
              <a:buAutoNum type="arabicPeriod"/>
            </a:pPr>
            <a:r>
              <a:rPr lang="ka-GE" sz="1400" dirty="0">
                <a:latin typeface="Sylfaen" panose="010A0502050306030303" pitchFamily="18" charset="0"/>
              </a:rPr>
              <a:t>როსტომ ჩეკურიშვილი, სტერეფოტოგრამეტრია, თბ. 1965.</a:t>
            </a:r>
          </a:p>
          <a:p>
            <a:pPr>
              <a:buAutoNum type="arabicPeriod"/>
            </a:pPr>
            <a:r>
              <a:rPr lang="ka-GE" sz="1400" dirty="0">
                <a:latin typeface="Sylfaen" panose="010A0502050306030303" pitchFamily="18" charset="0"/>
              </a:rPr>
              <a:t>როსტომ ჩეკურიშვილი, აეროფოტოსურათების დეშიფრირება, თბ. 1977.</a:t>
            </a:r>
          </a:p>
          <a:p>
            <a:pPr>
              <a:buAutoNum type="arabicPeriod"/>
            </a:pPr>
            <a:r>
              <a:rPr lang="ka-GE" sz="1400" dirty="0">
                <a:latin typeface="Sylfaen" panose="010A0502050306030303" pitchFamily="18" charset="0"/>
              </a:rPr>
              <a:t>ჯანსუღ კეკელია, კარტომეტრია, თბ. 1985.</a:t>
            </a:r>
          </a:p>
          <a:p>
            <a:pPr>
              <a:buAutoNum type="arabicPeriod"/>
            </a:pPr>
            <a:r>
              <a:rPr lang="ka-GE" sz="1400" dirty="0">
                <a:latin typeface="Sylfaen" panose="010A0502050306030303" pitchFamily="18" charset="0"/>
              </a:rPr>
              <a:t>ნიკო ბერუჩაშვილი, ლანდშაფტის ეთოლოგია და გარემოს მდგომარეობათა კარტოგრაფირება, თბ. 1989.</a:t>
            </a:r>
          </a:p>
          <a:p>
            <a:pPr>
              <a:buAutoNum type="arabicPeriod"/>
            </a:pPr>
            <a:r>
              <a:rPr lang="ka-GE" sz="1400" dirty="0">
                <a:latin typeface="Sylfaen" panose="010A0502050306030303" pitchFamily="18" charset="0"/>
              </a:rPr>
              <a:t>ნიკო ბერუჩაშვილი, პერსონალური კომპიუტერები გეოგრაფიაში, თბ. 1993.</a:t>
            </a:r>
          </a:p>
          <a:p>
            <a:pPr>
              <a:buAutoNum type="arabicPeriod"/>
            </a:pPr>
            <a:r>
              <a:rPr lang="ka-GE" sz="1400" dirty="0">
                <a:latin typeface="Sylfaen" panose="010A0502050306030303" pitchFamily="18" charset="0"/>
              </a:rPr>
              <a:t>ჯანსუღ კეკელია, მათემატიკური კარტოგრაფიის კომლე კურსი, თბ, 2004.</a:t>
            </a:r>
          </a:p>
          <a:p>
            <a:pPr>
              <a:buAutoNum type="arabicPeriod"/>
            </a:pPr>
            <a:r>
              <a:rPr lang="ka-GE" sz="1400" dirty="0">
                <a:latin typeface="Sylfaen" panose="010A0502050306030303" pitchFamily="18" charset="0"/>
              </a:rPr>
              <a:t>გულიკო ლიპარტელიანი, დავით ლიპარტელიანი, სოციალური და ეკონიმიკური კარტოგრაფია, თბ. 2004.</a:t>
            </a:r>
          </a:p>
          <a:p>
            <a:pPr>
              <a:buAutoNum type="arabicPeriod"/>
            </a:pPr>
            <a:r>
              <a:rPr lang="ka-GE" sz="1400" dirty="0">
                <a:latin typeface="Sylfaen" panose="010A0502050306030303" pitchFamily="18" charset="0"/>
              </a:rPr>
              <a:t>თენგიზ გორდეზიანი, რუკათმცოდნეობა, ნაწილი პირველი, თბ. 2004.</a:t>
            </a:r>
          </a:p>
          <a:p>
            <a:pPr>
              <a:buAutoNum type="arabicPeriod"/>
            </a:pPr>
            <a:r>
              <a:rPr lang="ka-GE" sz="1400" dirty="0">
                <a:latin typeface="Sylfaen" panose="010A0502050306030303" pitchFamily="18" charset="0"/>
              </a:rPr>
              <a:t>თენგიზ გორდეზიანი, რუკათმცოდნეობა, ნაწილი მეორე. კარტოგრაფიის 16.განვითარების ისტორია, თბ. 2004.</a:t>
            </a:r>
          </a:p>
          <a:p>
            <a:pPr>
              <a:buAutoNum type="arabicPeriod"/>
            </a:pPr>
            <a:r>
              <a:rPr lang="ka-GE" sz="1400" dirty="0">
                <a:latin typeface="Sylfaen" panose="010A0502050306030303" pitchFamily="18" charset="0"/>
              </a:rPr>
              <a:t>რევაზ თოლორდავა, ტოპოგრაფია გეოდეზიის საფუძვლებით. თბ 2013 .</a:t>
            </a:r>
            <a:br>
              <a:rPr lang="ka-GE" sz="1200" dirty="0">
                <a:latin typeface="Sylfaen" panose="010A0502050306030303" pitchFamily="18" charset="0"/>
              </a:rPr>
            </a:br>
            <a:br>
              <a:rPr lang="ka-GE" sz="1200" dirty="0">
                <a:latin typeface="Sylfaen" panose="010A0502050306030303" pitchFamily="18" charset="0"/>
              </a:rPr>
            </a:br>
            <a:endParaRPr lang="ka-GE" sz="1200" dirty="0">
              <a:latin typeface="Sylfaen" panose="010A0502050306030303" pitchFamily="18" charset="0"/>
            </a:endParaRPr>
          </a:p>
          <a:p>
            <a:pPr>
              <a:buAutoNum type="arabicPeriod"/>
            </a:pPr>
            <a:endParaRPr lang="ru-RU" sz="1600" dirty="0">
              <a:latin typeface="Sylfaen" panose="010A0502050306030303" pitchFamily="18" charset="0"/>
            </a:endParaRPr>
          </a:p>
        </p:txBody>
      </p:sp>
    </p:spTree>
    <p:extLst>
      <p:ext uri="{BB962C8B-B14F-4D97-AF65-F5344CB8AC3E}">
        <p14:creationId xmlns:p14="http://schemas.microsoft.com/office/powerpoint/2010/main" val="2547211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ka-GE" sz="1600" dirty="0">
                <a:latin typeface="Sylfaen" panose="010A0502050306030303" pitchFamily="18" charset="0"/>
                <a:cs typeface="Times New Roman" panose="02020603050405020304" pitchFamily="18" charset="0"/>
              </a:rPr>
              <a:t>ბოლო 15 წლის განმავლობაში დაცულ იქნა 5 სადოქტორო დისერტაცია კარტოგრაფიასა და გეოინფორმატიკაში. თბილისის სახელმწიფო უნივერსიტეტში ამჟამად სწავლობს 8 დოქტორანტი კარტოგრაფიისა და გეოინფორმატიკის მიმართულებით. ძირითადი მიმართულებები, რომლებშიც დოქტორანტები და ახალგაზრდა მეცნიერები მუშაობენ არის: თემატური კარტოგრაფია, ისტორიული კარტოგრაფია, სამხედრო კარტოგრაფია, ლანდშაფტის კარტოგრაფია, ტოპოგრაფიული კარტოგრაფია. საერთაშორისო ურთიერთობებს კარტოგრაფიაში, გეოდეზიასა და გეოინფორმატიკაში ახორციელებენ არასამთავრობო ორგანიზაციები: საქართველოს გეოგრაფიული საზოგადოება, საქართველოს კარტოგრაფთა ასოციაცია, საქართველოს გეოდეზიური საზოგადოება. კარტოგრაფიისა და გეოინფორმატიკის მიმართულებით, ბოლო 30 წლის განმავლობაში საქართველოში 12 საერთაშორისო და 15 ადგილობრივი სამეცნიერო კონფერენცია გაიმართა. ქართველი კარტოგრაფები მონაწილეობენ  არაერთი საერთაშორისო ფორუმის მუშაობაში.</a:t>
            </a:r>
            <a:endParaRPr lang="en-US" sz="2000" dirty="0">
              <a:latin typeface="Sylfaen" panose="010A0502050306030303" pitchFamily="18" charset="0"/>
              <a:cs typeface="Times New Roman" panose="02020603050405020304" pitchFamily="18" charset="0"/>
            </a:endParaRPr>
          </a:p>
        </p:txBody>
      </p:sp>
    </p:spTree>
    <p:extLst>
      <p:ext uri="{BB962C8B-B14F-4D97-AF65-F5344CB8AC3E}">
        <p14:creationId xmlns:p14="http://schemas.microsoft.com/office/powerpoint/2010/main" val="522263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26DF1D-50DA-49EE-98FD-83EE77960B83}"/>
              </a:ext>
            </a:extLst>
          </p:cNvPr>
          <p:cNvSpPr>
            <a:spLocks noGrp="1"/>
          </p:cNvSpPr>
          <p:nvPr>
            <p:ph type="title"/>
          </p:nvPr>
        </p:nvSpPr>
        <p:spPr/>
        <p:txBody>
          <a:bodyPr>
            <a:normAutofit/>
          </a:bodyPr>
          <a:lstStyle/>
          <a:p>
            <a:r>
              <a:rPr lang="ka-GE" sz="2400" b="1" dirty="0">
                <a:latin typeface="Sylfaen" panose="010A0502050306030303" pitchFamily="18" charset="0"/>
              </a:rPr>
              <a:t>სტუდენტთა მიერ შედგენილი რუკები</a:t>
            </a:r>
            <a:br>
              <a:rPr lang="ka-GE" sz="2400" b="1" dirty="0">
                <a:latin typeface="Sylfaen" panose="010A0502050306030303" pitchFamily="18" charset="0"/>
              </a:rPr>
            </a:br>
            <a:r>
              <a:rPr lang="en-US" sz="2400" b="1" dirty="0">
                <a:latin typeface="Sylfaen" panose="010A0502050306030303" pitchFamily="18" charset="0"/>
              </a:rPr>
              <a:t> </a:t>
            </a:r>
            <a:r>
              <a:rPr lang="en-US" sz="2000" b="1" dirty="0">
                <a:latin typeface="Sylfaen" panose="010A0502050306030303" pitchFamily="18" charset="0"/>
              </a:rPr>
              <a:t>(</a:t>
            </a:r>
            <a:r>
              <a:rPr lang="ka-GE" sz="2000" b="1" dirty="0">
                <a:latin typeface="Sylfaen" panose="010A0502050306030303" pitchFamily="18" charset="0"/>
              </a:rPr>
              <a:t>გიგა მჟავანაძე, ნიკა ჩიხრაძე მე-2 კურსი)</a:t>
            </a:r>
            <a:br>
              <a:rPr lang="ka-GE" sz="2000" b="1" dirty="0">
                <a:latin typeface="Sylfaen" panose="010A0502050306030303" pitchFamily="18" charset="0"/>
              </a:rPr>
            </a:br>
            <a:r>
              <a:rPr lang="ka-GE" sz="2000" b="1" dirty="0">
                <a:latin typeface="Sylfaen" panose="010A0502050306030303" pitchFamily="18" charset="0"/>
              </a:rPr>
              <a:t>სეისმურად აქტიური არეალები </a:t>
            </a:r>
            <a:endParaRPr lang="ru-RU" sz="2000" b="1" dirty="0">
              <a:latin typeface="Sylfaen" panose="010A0502050306030303" pitchFamily="18" charset="0"/>
            </a:endParaRPr>
          </a:p>
        </p:txBody>
      </p:sp>
      <p:pic>
        <p:nvPicPr>
          <p:cNvPr id="5" name="Объект 4">
            <a:extLst>
              <a:ext uri="{FF2B5EF4-FFF2-40B4-BE49-F238E27FC236}">
                <a16:creationId xmlns:a16="http://schemas.microsoft.com/office/drawing/2014/main" id="{9A247278-864B-4B82-B94A-8A089CDD3C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517" y="2276872"/>
            <a:ext cx="8870965" cy="4090466"/>
          </a:xfrm>
        </p:spPr>
      </p:pic>
    </p:spTree>
    <p:extLst>
      <p:ext uri="{BB962C8B-B14F-4D97-AF65-F5344CB8AC3E}">
        <p14:creationId xmlns:p14="http://schemas.microsoft.com/office/powerpoint/2010/main" val="2578143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2A7578-BF9F-45AC-BCF8-AA519E10678E}"/>
              </a:ext>
            </a:extLst>
          </p:cNvPr>
          <p:cNvSpPr>
            <a:spLocks noGrp="1"/>
          </p:cNvSpPr>
          <p:nvPr>
            <p:ph type="title"/>
          </p:nvPr>
        </p:nvSpPr>
        <p:spPr/>
        <p:txBody>
          <a:bodyPr>
            <a:normAutofit/>
          </a:bodyPr>
          <a:lstStyle/>
          <a:p>
            <a:r>
              <a:rPr lang="ka-GE" sz="2400" b="1" dirty="0">
                <a:latin typeface="Sylfaen" panose="010A0502050306030303" pitchFamily="18" charset="0"/>
              </a:rPr>
              <a:t>პოლიტიკური რუკა</a:t>
            </a:r>
            <a:r>
              <a:rPr lang="en-US" sz="2400" b="1" dirty="0">
                <a:latin typeface="Sylfaen" panose="010A0502050306030303" pitchFamily="18" charset="0"/>
              </a:rPr>
              <a:t> (</a:t>
            </a:r>
            <a:r>
              <a:rPr lang="ka-GE" sz="2400" b="1" dirty="0">
                <a:latin typeface="Sylfaen" panose="010A0502050306030303" pitchFamily="18" charset="0"/>
              </a:rPr>
              <a:t>ნიკა ჩიხრაძე)</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622C12C7-02F6-44AE-A616-3CB99971C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280" y="1417638"/>
            <a:ext cx="7161439" cy="5251722"/>
          </a:xfrm>
        </p:spPr>
      </p:pic>
    </p:spTree>
    <p:extLst>
      <p:ext uri="{BB962C8B-B14F-4D97-AF65-F5344CB8AC3E}">
        <p14:creationId xmlns:p14="http://schemas.microsoft.com/office/powerpoint/2010/main" val="2520638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1076FC-5A9E-4166-A625-02F12231BF5A}"/>
              </a:ext>
            </a:extLst>
          </p:cNvPr>
          <p:cNvSpPr>
            <a:spLocks noGrp="1"/>
          </p:cNvSpPr>
          <p:nvPr>
            <p:ph type="title"/>
          </p:nvPr>
        </p:nvSpPr>
        <p:spPr/>
        <p:txBody>
          <a:bodyPr>
            <a:normAutofit/>
          </a:bodyPr>
          <a:lstStyle/>
          <a:p>
            <a:r>
              <a:rPr lang="ka-GE" sz="2400" b="1" dirty="0">
                <a:latin typeface="Sylfaen" panose="010A0502050306030303" pitchFamily="18" charset="0"/>
              </a:rPr>
              <a:t>კავკასიის </a:t>
            </a:r>
            <a:r>
              <a:rPr lang="en-US" sz="2400" b="1" dirty="0">
                <a:latin typeface="Sylfaen" panose="010A0502050306030303" pitchFamily="18" charset="0"/>
              </a:rPr>
              <a:t>3D </a:t>
            </a:r>
            <a:r>
              <a:rPr lang="ka-GE" sz="2400" b="1" dirty="0">
                <a:latin typeface="Sylfaen" panose="010A0502050306030303" pitchFamily="18" charset="0"/>
              </a:rPr>
              <a:t>მოდელი (ნიკა ჩიხრაძე)</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5AC26BBB-C234-4B81-95C0-9A957054B0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60" y="1618387"/>
            <a:ext cx="8863280" cy="4983162"/>
          </a:xfrm>
        </p:spPr>
      </p:pic>
    </p:spTree>
    <p:extLst>
      <p:ext uri="{BB962C8B-B14F-4D97-AF65-F5344CB8AC3E}">
        <p14:creationId xmlns:p14="http://schemas.microsoft.com/office/powerpoint/2010/main" val="3286628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6DBF72-4794-420F-96D7-9ADEC3FA09C1}"/>
              </a:ext>
            </a:extLst>
          </p:cNvPr>
          <p:cNvSpPr>
            <a:spLocks noGrp="1"/>
          </p:cNvSpPr>
          <p:nvPr>
            <p:ph type="title"/>
          </p:nvPr>
        </p:nvSpPr>
        <p:spPr/>
        <p:txBody>
          <a:bodyPr>
            <a:normAutofit/>
          </a:bodyPr>
          <a:lstStyle/>
          <a:p>
            <a:r>
              <a:rPr lang="ka-GE" sz="2400" b="1" dirty="0">
                <a:latin typeface="Sylfaen" panose="010A0502050306030303" pitchFamily="18" charset="0"/>
              </a:rPr>
              <a:t>კოვიდი ინფექციის გავრცელება აშშ-ში (გიგა მჟავანაძე)</a:t>
            </a:r>
            <a:endParaRPr lang="ru-RU" sz="2400" b="1" dirty="0">
              <a:latin typeface="Sylfaen" panose="010A0502050306030303" pitchFamily="18" charset="0"/>
            </a:endParaRPr>
          </a:p>
        </p:txBody>
      </p:sp>
      <p:pic>
        <p:nvPicPr>
          <p:cNvPr id="9" name="Объект 8">
            <a:extLst>
              <a:ext uri="{FF2B5EF4-FFF2-40B4-BE49-F238E27FC236}">
                <a16:creationId xmlns:a16="http://schemas.microsoft.com/office/drawing/2014/main" id="{954797E2-80A3-4657-A6CE-638B3DEECA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60848"/>
            <a:ext cx="9034512" cy="4121006"/>
          </a:xfrm>
        </p:spPr>
      </p:pic>
    </p:spTree>
    <p:extLst>
      <p:ext uri="{BB962C8B-B14F-4D97-AF65-F5344CB8AC3E}">
        <p14:creationId xmlns:p14="http://schemas.microsoft.com/office/powerpoint/2010/main" val="144806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983CF-E828-4395-97DE-172C042EE542}"/>
              </a:ext>
            </a:extLst>
          </p:cNvPr>
          <p:cNvSpPr>
            <a:spLocks noGrp="1"/>
          </p:cNvSpPr>
          <p:nvPr>
            <p:ph type="title"/>
          </p:nvPr>
        </p:nvSpPr>
        <p:spPr>
          <a:xfrm>
            <a:off x="457200" y="274638"/>
            <a:ext cx="8229600" cy="6394722"/>
          </a:xfrm>
        </p:spPr>
        <p:style>
          <a:lnRef idx="1">
            <a:schemeClr val="accent3"/>
          </a:lnRef>
          <a:fillRef idx="2">
            <a:schemeClr val="accent3"/>
          </a:fillRef>
          <a:effectRef idx="1">
            <a:schemeClr val="accent3"/>
          </a:effectRef>
          <a:fontRef idx="minor">
            <a:schemeClr val="dk1"/>
          </a:fontRef>
        </p:style>
        <p:txBody>
          <a:bodyPr/>
          <a:lstStyle/>
          <a:p>
            <a:endParaRPr lang="ru-RU" dirty="0"/>
          </a:p>
        </p:txBody>
      </p:sp>
      <p:pic>
        <p:nvPicPr>
          <p:cNvPr id="4" name="Рисунок 3">
            <a:extLst>
              <a:ext uri="{FF2B5EF4-FFF2-40B4-BE49-F238E27FC236}">
                <a16:creationId xmlns:a16="http://schemas.microsoft.com/office/drawing/2014/main" id="{6149C7AC-545D-49DA-B388-B274FE008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48680"/>
            <a:ext cx="7776864" cy="5472608"/>
          </a:xfrm>
          <a:prstGeom prst="rect">
            <a:avLst/>
          </a:prstGeom>
        </p:spPr>
      </p:pic>
    </p:spTree>
    <p:extLst>
      <p:ext uri="{BB962C8B-B14F-4D97-AF65-F5344CB8AC3E}">
        <p14:creationId xmlns:p14="http://schemas.microsoft.com/office/powerpoint/2010/main" val="49793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C8487-7359-423D-8F84-16E7807633B6}"/>
              </a:ext>
            </a:extLst>
          </p:cNvPr>
          <p:cNvSpPr>
            <a:spLocks noGrp="1"/>
          </p:cNvSpPr>
          <p:nvPr>
            <p:ph type="title"/>
          </p:nvPr>
        </p:nvSpPr>
        <p:spPr/>
        <p:txBody>
          <a:bodyPr>
            <a:normAutofit/>
          </a:bodyPr>
          <a:lstStyle/>
          <a:p>
            <a:r>
              <a:rPr lang="ka-GE" sz="2400" b="1" dirty="0">
                <a:latin typeface="Sylfaen" panose="010A0502050306030303" pitchFamily="18" charset="0"/>
              </a:rPr>
              <a:t>მოსახლეობის სიმჭიდროვე საქართველოში (გიგა მჟავანაძე)</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49FD7E95-9660-404C-9A88-2DA41BE44E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00" y="1606705"/>
            <a:ext cx="8244132" cy="5272110"/>
          </a:xfrm>
        </p:spPr>
      </p:pic>
    </p:spTree>
    <p:extLst>
      <p:ext uri="{BB962C8B-B14F-4D97-AF65-F5344CB8AC3E}">
        <p14:creationId xmlns:p14="http://schemas.microsoft.com/office/powerpoint/2010/main" val="1404324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EA552-623D-4EA4-8FFE-59A2C3BB9D0B}"/>
              </a:ext>
            </a:extLst>
          </p:cNvPr>
          <p:cNvSpPr>
            <a:spLocks noGrp="1"/>
          </p:cNvSpPr>
          <p:nvPr>
            <p:ph type="title"/>
          </p:nvPr>
        </p:nvSpPr>
        <p:spPr/>
        <p:txBody>
          <a:bodyPr>
            <a:normAutofit/>
          </a:bodyPr>
          <a:lstStyle/>
          <a:p>
            <a:r>
              <a:rPr lang="ka-GE" sz="2400" b="1" dirty="0">
                <a:latin typeface="Sylfaen" panose="010A0502050306030303" pitchFamily="18" charset="0"/>
              </a:rPr>
              <a:t>ალკოჰოლის მომხარებელთა რაოდენობა</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32FE4FB7-19D7-4038-A4F2-3BCE6319D4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09" y="2060848"/>
            <a:ext cx="9052976" cy="4176464"/>
          </a:xfrm>
        </p:spPr>
      </p:pic>
    </p:spTree>
    <p:extLst>
      <p:ext uri="{BB962C8B-B14F-4D97-AF65-F5344CB8AC3E}">
        <p14:creationId xmlns:p14="http://schemas.microsoft.com/office/powerpoint/2010/main" val="1101857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99ED83-E86F-4728-889A-1C33265F14EE}"/>
              </a:ext>
            </a:extLst>
          </p:cNvPr>
          <p:cNvSpPr>
            <a:spLocks noGrp="1"/>
          </p:cNvSpPr>
          <p:nvPr>
            <p:ph type="title"/>
          </p:nvPr>
        </p:nvSpPr>
        <p:spPr/>
        <p:txBody>
          <a:bodyPr>
            <a:normAutofit/>
          </a:bodyPr>
          <a:lstStyle/>
          <a:p>
            <a:r>
              <a:rPr lang="ka-GE" sz="2400" b="1" dirty="0">
                <a:latin typeface="Sylfaen" panose="010A0502050306030303" pitchFamily="18" charset="0"/>
              </a:rPr>
              <a:t>სოფელი ბაკურციხის მიმდებარე ტერიტორიის კარტოგრაფიერება (გიგა მჟავანაძე)</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5262039A-832A-40DF-AA94-7B72D01B6E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15" y="2348880"/>
            <a:ext cx="8877370" cy="4087690"/>
          </a:xfrm>
        </p:spPr>
      </p:pic>
    </p:spTree>
    <p:extLst>
      <p:ext uri="{BB962C8B-B14F-4D97-AF65-F5344CB8AC3E}">
        <p14:creationId xmlns:p14="http://schemas.microsoft.com/office/powerpoint/2010/main" val="3988105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DBB2-47A5-49AE-810A-AB34DE13C23B}"/>
              </a:ext>
            </a:extLst>
          </p:cNvPr>
          <p:cNvSpPr>
            <a:spLocks noGrp="1"/>
          </p:cNvSpPr>
          <p:nvPr>
            <p:ph type="title"/>
          </p:nvPr>
        </p:nvSpPr>
        <p:spPr/>
        <p:txBody>
          <a:bodyPr>
            <a:normAutofit/>
          </a:bodyPr>
          <a:lstStyle/>
          <a:p>
            <a:r>
              <a:rPr lang="ka-GE" sz="2400" b="1">
                <a:latin typeface="Sylfaen" panose="010A0502050306030303" pitchFamily="18" charset="0"/>
              </a:rPr>
              <a:t>საგზაო შემთხვევებისა და</a:t>
            </a:r>
            <a:r>
              <a:rPr lang="en-US" sz="2400" b="1">
                <a:latin typeface="Sylfaen" panose="010A0502050306030303" pitchFamily="18" charset="0"/>
              </a:rPr>
              <a:t> </a:t>
            </a:r>
            <a:r>
              <a:rPr lang="ka-GE" sz="2400" b="1">
                <a:latin typeface="Sylfaen" panose="010A0502050306030303" pitchFamily="18" charset="0"/>
              </a:rPr>
              <a:t>სატრასპორტო ნაკადის რუკა (გიგა მჟავანაძე)</a:t>
            </a:r>
            <a:endParaRPr lang="en-US" sz="2400" b="1">
              <a:latin typeface="Sylfaen" panose="010A0502050306030303" pitchFamily="18" charset="0"/>
            </a:endParaRPr>
          </a:p>
        </p:txBody>
      </p:sp>
      <p:pic>
        <p:nvPicPr>
          <p:cNvPr id="5" name="Content Placeholder 4">
            <a:extLst>
              <a:ext uri="{FF2B5EF4-FFF2-40B4-BE49-F238E27FC236}">
                <a16:creationId xmlns:a16="http://schemas.microsoft.com/office/drawing/2014/main" id="{47542054-D47C-4DD4-B65A-448504AAC5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98385"/>
            <a:ext cx="8229600" cy="3929593"/>
          </a:xfrm>
        </p:spPr>
      </p:pic>
    </p:spTree>
    <p:extLst>
      <p:ext uri="{BB962C8B-B14F-4D97-AF65-F5344CB8AC3E}">
        <p14:creationId xmlns:p14="http://schemas.microsoft.com/office/powerpoint/2010/main" val="396538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4C5F-8515-4A87-80C0-C31AC4C33711}"/>
              </a:ext>
            </a:extLst>
          </p:cNvPr>
          <p:cNvSpPr>
            <a:spLocks noGrp="1"/>
          </p:cNvSpPr>
          <p:nvPr>
            <p:ph type="title"/>
          </p:nvPr>
        </p:nvSpPr>
        <p:spPr/>
        <p:txBody>
          <a:bodyPr>
            <a:normAutofit/>
          </a:bodyPr>
          <a:lstStyle/>
          <a:p>
            <a:r>
              <a:rPr lang="ka-GE" sz="2400" b="1">
                <a:latin typeface="Sylfaen" panose="010A0502050306030303" pitchFamily="18" charset="0"/>
              </a:rPr>
              <a:t>იმავე შინაარსის 3 განზომილებიანი გამოსახულება (გიგა მჟავანაძე)</a:t>
            </a:r>
            <a:endParaRPr lang="en-US" sz="2400" b="1">
              <a:latin typeface="Sylfaen" panose="010A0502050306030303" pitchFamily="18" charset="0"/>
            </a:endParaRPr>
          </a:p>
        </p:txBody>
      </p:sp>
      <p:pic>
        <p:nvPicPr>
          <p:cNvPr id="5" name="Content Placeholder 4">
            <a:extLst>
              <a:ext uri="{FF2B5EF4-FFF2-40B4-BE49-F238E27FC236}">
                <a16:creationId xmlns:a16="http://schemas.microsoft.com/office/drawing/2014/main" id="{5CC30124-B00E-4A70-B7AB-E7365BBA43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87755"/>
            <a:ext cx="8229600" cy="3950852"/>
          </a:xfrm>
        </p:spPr>
      </p:pic>
    </p:spTree>
    <p:extLst>
      <p:ext uri="{BB962C8B-B14F-4D97-AF65-F5344CB8AC3E}">
        <p14:creationId xmlns:p14="http://schemas.microsoft.com/office/powerpoint/2010/main" val="1360405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style>
          <a:lnRef idx="1">
            <a:schemeClr val="accent3"/>
          </a:lnRef>
          <a:fillRef idx="2">
            <a:schemeClr val="accent3"/>
          </a:fillRef>
          <a:effectRef idx="1">
            <a:schemeClr val="accent3"/>
          </a:effectRef>
          <a:fontRef idx="minor">
            <a:schemeClr val="dk1"/>
          </a:fontRef>
        </p:style>
        <p:txBody>
          <a:bodyPr>
            <a:normAutofit/>
          </a:bodyPr>
          <a:lstStyle/>
          <a:p>
            <a:r>
              <a:rPr lang="ka-GE" b="1" i="1" dirty="0">
                <a:solidFill>
                  <a:srgbClr val="FF0000"/>
                </a:solidFill>
                <a:latin typeface="Times New Roman" panose="02020603050405020304" pitchFamily="18" charset="0"/>
                <a:cs typeface="Times New Roman" panose="02020603050405020304" pitchFamily="18" charset="0"/>
              </a:rPr>
              <a:t>გმადლობთ ყურადღებისთვის!</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3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style>
          <a:lnRef idx="1">
            <a:schemeClr val="accent3"/>
          </a:lnRef>
          <a:fillRef idx="2">
            <a:schemeClr val="accent3"/>
          </a:fillRef>
          <a:effectRef idx="1">
            <a:schemeClr val="accent3"/>
          </a:effectRef>
          <a:fontRef idx="minor">
            <a:schemeClr val="dk1"/>
          </a:fontRef>
        </p:style>
        <p:txBody>
          <a:bodyPr>
            <a:noAutofit/>
          </a:bodyPr>
          <a:lstStyle/>
          <a:p>
            <a:r>
              <a:rPr lang="ka-GE" sz="2400" b="1" i="1" dirty="0">
                <a:latin typeface="Times New Roman" pitchFamily="18" charset="0"/>
                <a:cs typeface="Times New Roman" pitchFamily="18" charset="0"/>
              </a:rPr>
              <a:t>ვახუშტი ბაგრატიონი </a:t>
            </a:r>
            <a:r>
              <a:rPr lang="ru-RU" sz="2400" b="1" i="1" dirty="0">
                <a:latin typeface="Times New Roman" pitchFamily="18" charset="0"/>
                <a:cs typeface="Times New Roman" pitchFamily="18" charset="0"/>
              </a:rPr>
              <a:t> (169</a:t>
            </a:r>
            <a:r>
              <a:rPr lang="en-US" sz="2400" b="1" i="1" dirty="0">
                <a:latin typeface="Times New Roman" pitchFamily="18" charset="0"/>
                <a:cs typeface="Times New Roman" pitchFamily="18" charset="0"/>
              </a:rPr>
              <a:t>6</a:t>
            </a:r>
            <a:r>
              <a:rPr lang="ru-RU" sz="2400" b="1" i="1" dirty="0">
                <a:latin typeface="Times New Roman" pitchFamily="18" charset="0"/>
                <a:cs typeface="Times New Roman" pitchFamily="18" charset="0"/>
              </a:rPr>
              <a:t>-175</a:t>
            </a:r>
            <a:r>
              <a:rPr lang="en-US" sz="2400" b="1" i="1" dirty="0">
                <a:latin typeface="Times New Roman" pitchFamily="18" charset="0"/>
                <a:cs typeface="Times New Roman" pitchFamily="18" charset="0"/>
              </a:rPr>
              <a:t>7</a:t>
            </a:r>
            <a:r>
              <a:rPr lang="ru-RU" sz="2400" b="1" i="1" dirty="0">
                <a:latin typeface="Times New Roman" pitchFamily="18" charset="0"/>
                <a:cs typeface="Times New Roman" pitchFamily="18" charset="0"/>
              </a:rPr>
              <a:t>)</a:t>
            </a:r>
            <a:br>
              <a:rPr lang="ru-RU" sz="2400" b="1" i="1" dirty="0">
                <a:latin typeface="Times New Roman" pitchFamily="18" charset="0"/>
                <a:cs typeface="Times New Roman" pitchFamily="18" charset="0"/>
              </a:rPr>
            </a:br>
            <a:endParaRPr lang="ru-RU" sz="2400" b="1" i="1" dirty="0">
              <a:latin typeface="Times New Roman" pitchFamily="18" charset="0"/>
              <a:cs typeface="Times New Roman" pitchFamily="18" charset="0"/>
            </a:endParaRPr>
          </a:p>
        </p:txBody>
      </p:sp>
      <p:pic>
        <p:nvPicPr>
          <p:cNvPr id="1026" name="Picture 2" descr="C:\Users\G comp service\Desktop\Без названия.jpg"/>
          <p:cNvPicPr>
            <a:picLocks noGrp="1" noChangeAspect="1" noChangeArrowheads="1"/>
          </p:cNvPicPr>
          <p:nvPr>
            <p:ph idx="1"/>
          </p:nvPr>
        </p:nvPicPr>
        <p:blipFill>
          <a:blip r:embed="rId2" cstate="print"/>
          <a:srcRect/>
          <a:stretch>
            <a:fillRect/>
          </a:stretch>
        </p:blipFill>
        <p:spPr bwMode="auto">
          <a:xfrm>
            <a:off x="2857489" y="1643050"/>
            <a:ext cx="3643338" cy="478634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DFD1D1-3C3F-4F17-9866-639FA5641EC0}"/>
              </a:ext>
            </a:extLst>
          </p:cNvPr>
          <p:cNvSpPr>
            <a:spLocks noGrp="1"/>
          </p:cNvSpPr>
          <p:nvPr>
            <p:ph type="title"/>
          </p:nvPr>
        </p:nvSpPr>
        <p:spPr/>
        <p:txBody>
          <a:bodyPr>
            <a:normAutofit/>
          </a:bodyPr>
          <a:lstStyle/>
          <a:p>
            <a:r>
              <a:rPr lang="ka-GE" sz="2400" b="1" dirty="0">
                <a:latin typeface="Sylfaen" panose="010A0502050306030303" pitchFamily="18" charset="0"/>
              </a:rPr>
              <a:t>ვახუშტის ბაგრატიონი (ბიუსტის ფოტო)</a:t>
            </a:r>
            <a:endParaRPr lang="ru-RU" sz="2400" b="1" dirty="0">
              <a:latin typeface="Sylfaen" panose="010A0502050306030303" pitchFamily="18" charset="0"/>
            </a:endParaRPr>
          </a:p>
        </p:txBody>
      </p:sp>
      <p:pic>
        <p:nvPicPr>
          <p:cNvPr id="5" name="Объект 4">
            <a:extLst>
              <a:ext uri="{FF2B5EF4-FFF2-40B4-BE49-F238E27FC236}">
                <a16:creationId xmlns:a16="http://schemas.microsoft.com/office/drawing/2014/main" id="{4B88661B-54C4-4107-BD04-438CAFA68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417638"/>
            <a:ext cx="4968552" cy="5165723"/>
          </a:xfrm>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159458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ka-GE" sz="2400" dirty="0">
                <a:latin typeface="Times New Roman" panose="02020603050405020304" pitchFamily="18" charset="0"/>
                <a:cs typeface="Times New Roman" panose="02020603050405020304" pitchFamily="18" charset="0"/>
              </a:rPr>
              <a:t>ვახუშტი ბაგრატიონის ატლასი</a:t>
            </a:r>
            <a:r>
              <a:rPr lang="ru-RU" sz="2400" dirty="0">
                <a:latin typeface="Times New Roman" panose="02020603050405020304" pitchFamily="18" charset="0"/>
                <a:cs typeface="Times New Roman" panose="02020603050405020304" pitchFamily="18" charset="0"/>
              </a:rPr>
              <a:t> (1998 г.)</a:t>
            </a:r>
            <a:br>
              <a:rPr lang="ka-GE" sz="2400" dirty="0">
                <a:latin typeface="Times New Roman" panose="02020603050405020304" pitchFamily="18" charset="0"/>
                <a:cs typeface="Times New Roman" panose="02020603050405020304" pitchFamily="18" charset="0"/>
              </a:rPr>
            </a:br>
            <a:r>
              <a:rPr lang="ka-GE" sz="2400" dirty="0">
                <a:latin typeface="Times New Roman" panose="02020603050405020304" pitchFamily="18" charset="0"/>
                <a:cs typeface="Times New Roman" panose="02020603050405020304" pitchFamily="18" charset="0"/>
              </a:rPr>
              <a:t>გამოიცა ვახუშტის დაბადებიდან 300 წლის საიუბილეო თარიღთან დაკავშირებით</a:t>
            </a:r>
            <a:br>
              <a:rPr lang="ru-RU"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cstate="print"/>
          <a:stretch>
            <a:fillRect/>
          </a:stretch>
        </p:blipFill>
        <p:spPr>
          <a:xfrm>
            <a:off x="2699793" y="1916832"/>
            <a:ext cx="3672408" cy="4666530"/>
          </a:xfrm>
          <a:prstGeom prst="rect">
            <a:avLst/>
          </a:prstGeom>
        </p:spPr>
      </p:pic>
    </p:spTree>
    <p:extLst>
      <p:ext uri="{BB962C8B-B14F-4D97-AF65-F5344CB8AC3E}">
        <p14:creationId xmlns:p14="http://schemas.microsoft.com/office/powerpoint/2010/main" val="44687801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2707</Words>
  <Application>Microsoft Office PowerPoint</Application>
  <PresentationFormat>On-screen Show (4:3)</PresentationFormat>
  <Paragraphs>156</Paragraphs>
  <Slides>65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AcadNusx</vt:lpstr>
      <vt:lpstr>Arial</vt:lpstr>
      <vt:lpstr>Calibri</vt:lpstr>
      <vt:lpstr>New times romans</vt:lpstr>
      <vt:lpstr>Sylfaen</vt:lpstr>
      <vt:lpstr>Times New Roman</vt:lpstr>
      <vt:lpstr>Wingdings</vt:lpstr>
      <vt:lpstr>Тема Office</vt:lpstr>
      <vt:lpstr>PowerPoint Presentation</vt:lpstr>
      <vt:lpstr>PowerPoint Presentation</vt:lpstr>
      <vt:lpstr>კარტოგრაფია, როგორც აკადემიური მეცნიერება საქართველოში  I ეტაპი: – XVIII  საუკუნე  კარტოგრაფია, როგორც მეცნიერების დარგი, საქართველოში ჩაისახა, ჯერ კიდევ მე-18 საუკუნეში. ამ პერიოდში მისი განვითარება უკავშირდება გამოჩენილი ქართველი გეოგრაფის, კარტოგრაფისა და ისტორიკოსის, ვახუშტი ბაგრატიონის (ბატონიშვილის) სახელს. მან შეადგინა სამი ატლასი, რომელთა შედგენა თარიღდება 1735, 1745 და 1755 წლებით.  ეს კარტოგრაფიული ნაწარმოებები, თავიანთი სამეცნიერო-პრაქტიკული დონით სრულად პასუხობს მაშინდელი ევროპული კარტოგრაფიის დონეს. ვახუშტი ბაგრატიონმა შექმნა ასევე, სამეცნიერო ნაშრომი „აღწერა სამეფოსა საქართველოსა“, ანი საქართველოს გეოგრაფია,  ამჟამად ვახუშტის სახელს ატარებს თბილისში არსებული, გეოგრაფიის სამეცნიერო-კვლევითი ინსტიტუტი.  -  ვახუშტი ბაგრატიონის შრომები       1. პირველი ატლასი – 1735 წ.; 2. მეორე ატლასი – 1745 წ.;  3. მესამე ატლასი – 1755 წ.;                </vt:lpstr>
      <vt:lpstr>ვახტანგ მეექვსე (1675-1737)</vt:lpstr>
      <vt:lpstr>PowerPoint Presentation</vt:lpstr>
      <vt:lpstr>PowerPoint Presentation</vt:lpstr>
      <vt:lpstr>ვახუშტი ბაგრატიონი  (1696-1757) </vt:lpstr>
      <vt:lpstr>ვახუშტის ბაგრატიონი (ბიუსტის ფოტო)</vt:lpstr>
      <vt:lpstr>ვახუშტი ბაგრატიონის ატლასი (1998 г.) გამოიცა ვახუშტის დაბადებიდან 300 წლის საიუბილეო თარიღთან დაკავშირებით </vt:lpstr>
      <vt:lpstr>ვახუშტის ატლასი, მისი დაბადებიდან 300 წლის საიუბილეო გამოფენაზე </vt:lpstr>
      <vt:lpstr>საქართველოს რუკა ვახუშტის 1735 წლის  ატლასიდან</vt:lpstr>
      <vt:lpstr>თბილისის გეგმა ვახუშტის 1735 წლის  ატლასიდან</vt:lpstr>
      <vt:lpstr>ვახუშტი ბაგრატიონის ნახევარსფეროების რუკა  (1752 წ.)</vt:lpstr>
      <vt:lpstr>II ეტაპი:  XIX საუკუნე</vt:lpstr>
      <vt:lpstr>Mმესამე ეტაპი: XX საუკუნე</vt:lpstr>
      <vt:lpstr>ანდრია ბენაშვილი  (1868-1941)</vt:lpstr>
      <vt:lpstr>ქართული კარტოგრაფიის, ტოპოგრაფიისა და გეოდეზიის განვითარებაში მნიშვნელოვანი წვლილი შეიტანა პროფ. ანდრია ბენაშვილმა.  ის ითვლება თბილისის სახელმწიფო უნივერსიტეტის ერთ-ერთ დამაარსებლად. 1918 წელს ანდრია ბენაშვილის ინიციატივით ახლად დაარსებულ თბილისის უნივერსიტეტში შეიქმნა ასტრონომია-გეოდეზიის კათედრა ფა გეოდეზიის კაბინეტი. ამით მან საფუძველი ჩაუყარა ტოპოგრაფიისა და კარტოგრაფიის სწავლებას საქართველოში. მისი ავტორობით, ქართულ ენაზე 1933 წელს დაიბეჭდა ტოპოგრაფიის საუნივერსიტეტო სახელმძღვანელო. ანდრია ბენაშვილის სახელს უკავშირდება თბილისის პოლიტექნიკური ინსტიტუტის ინდუსტრიული ინსტიტუტი) დაარსება (1922 წ), რომელიც თბილისის უნივერსიტეტის ბაზაზე შეიქმნა. ამ ინსტიტუტში მან შექმნა საინჟინრო გეოდეზიის კათედრა. ა. ბენაშვილის პროექტით შეიქმნა 2 მოცულობითი  გლობუსი, რომლების თსუ-ის პირველი კორპუსის ფასადზე არის განთავსებული. </vt:lpstr>
      <vt:lpstr>სერგი  ცხაკაია  (1880-1966) </vt:lpstr>
      <vt:lpstr>სერგი ცხაკაია და ალექსანდრე ასლანიკაშვილი (მასწავლებელი და მოსწავლე)</vt:lpstr>
      <vt:lpstr>     ქართული სამეცნიერო-კარტოგრაფიული სკოლის ფორმირება დაკავშირებული გამოჩენილი ქართველი კარტოგრაფის, სერგი ცხაკაიას სახელთან. მან ღირსეულად გააგრძელა თავისი მასწავლებლის, ანდრია ბენაშვილის საქმიანობა. მისი ხელმძღვანელობით ტოპოგრაფიული სამუშაოები ჩატარდა პოლონეთსა და მანჯურიაში. მის სახელს უკავშირდება  1:200 000 მასშტაბის ტოპოგრაფიული აგეგმვები ამიერკავკასიაში და შძესაბამისი ტოპოგრაფიული რუკების შედგენა, რომელიც 1937 წელს, ხოლო შემდეგ განმეორებით დაიბეჭდა 1941 წელს. ეს რუკები გამოირჩევა მაღალი სიზუსტით. ს. ცხაკაია იყო გასული საუკუნის 30-იან წლებში, ამიერკავკასიის ტოპო-გეოდეზიური სამსახურის დამაარსებელი და უფროსი. 1932-1933 წლებში იგი მონაწილეობდა საქართველოს ქართულენოვანი ზოგადგეოგრაფიული რუკის შედგენაში, ალექსანდრე ჯავახიშვილთან ერთად. 1965 წელს გამოიცა სერგი ცხაკაიას ქართულენოვანი სახელმძღვანელოები კარტოგრაფიასა და გეოდეზიაში.</vt:lpstr>
      <vt:lpstr>ალექსანდრე ჯავახიშვილი  (1876-1973) </vt:lpstr>
      <vt:lpstr>PowerPoint Presentation</vt:lpstr>
      <vt:lpstr>ალექსანდრე სამადბეგოვი (1919-1985)</vt:lpstr>
      <vt:lpstr>1924 წელს საქართველოს გეოგრაფიულ საზოგადოებაში  გაიხსნა კარტოგრაფიული კაბინეტი, რომელის 1928  წელს გადაკეთდა კარტოგრაფიის ინსტიტუტად. ამ ინსტიტუტის დირექტორი გახდა აკადემიკოსი  ალექსანდრე ჯავახიშვილი. ამ ინსტიტუტის პირველი კარტოგრაფიული პროდუქტია საქართველოს 12 ფურცლიანი ზოგადგეოგრაფიული რუკა. 1933 წელს დაფუძნებულ იქნა გეოგრაფიის სამეცნიერო-კვლევითი ინსტიტუტი, რომელმაც თავის თავზე აიღო კარტოგრაფიის ინსტიტუტის ფუნქციები. ამ ინსტიტრუტში, სამ განყოფილებას შორის წამყვანი იყო კარტოგრაფიის განყოფილება.  </vt:lpstr>
      <vt:lpstr>ალექსანდრე ასლანიკაშვილი  (1916-1981) </vt:lpstr>
      <vt:lpstr>    სამეცნიერო კარტოგრაფიის დამკვიდრებაში, გარდატეხის პერიოდად ითვლება გასული საუკუნის 70-იანი წლები, რომელიც უკავშირდება მსოფლიო მასშტაბის თეორეტიკოსი-კარტოგრაფის, ალექსანდრე ასლანიკაშვილის სახელს. მან ახლებურად წარმოადგინა კარტოგრაფიის, როგორც სისტემის, ეტიმოლოგიური არსი. მან დაამუშავა კარტოგრაფიის დიდი ტრიადა: საგანი, მეთოდი და ენა და საფუძველი ჩაუყარა კარტოგრაფიის ზოგად თეორიას. კარტოგრაფიის თეორიის განვითარების ეს პერიოდი ცნობილია კარტოგრაფიული ცნებების სწრაფი განვითარებით. ამ ცნებებს შორის წამყვანი როლი ეკავა ა.ასლანიკაშვილის კონცეფციას, რომელსაც მან „მეტაკარტოგრაფია“ უწოდა. ეს კონცეფცია კარტოგრაფიის საშემსრულებლო-ტექნიკური მიმართულების შემდეგ, აკადემიურ მეცნიერებად კარტოგრაფიის ფორმირების საფეხურს წარმოადგენს. კონცეფციის ავტორმა ტერმინით "მეტაკარტოგრაფია" დაასახელა კარტოგრაფიის ზოგადი თეორია (მეტათეორია), რომელიც, მისი აზრით, აერთიანებს კარტოგრაფიის ყველა ნაწილს ერთ ლოგიკურ და მეთოდოლოგიურ სისტემაში და განსაზღვრავს მის ადგილს მეცნიერებათა ზოგად საკლასიფიკაციო სისტემაში.</vt:lpstr>
      <vt:lpstr> კარტოგრაფიული ცნებები  </vt:lpstr>
      <vt:lpstr>ა. ასლანიკაშვილი ზოგადი თეორიის კარტოგრაფიის კითხვები (1968 წ.)</vt:lpstr>
      <vt:lpstr>PowerPoint Presentation</vt:lpstr>
      <vt:lpstr>მეტაკარტოგრაფია არის პირველი კონცეფცია, რომელიც პირველად განსაზღვრავს კარტოგრაფიის, როგორც აკადემიური მეცნიერების (რუკა, კარტოგრაფია და ა.შ.) ძირითად ცნებებს. ამ კონცეფციის საფუძველია ახალი შინაარსიანი და განსაზღვრული: 1. კარტოგრაფიის ცოდნის საგანი - ბუნებისა და საზოგადოების ობიექტებისა და ფენომენების (კონკრეტული სივრცის) ურთიერთგანლაგების ობიექტურად არსებული წესრიგი და მისი დროებითი ცვლილება. 2. შემეცნების მეთოდი - ბუნებრივი მოვლენებისა და საზოგადოების კონკრეტული სივრცის მოდელირება, რაც გულისხმობს შემეცნების ლოგიკური მეთოდების სპეციფიკურ კარტოგრაფიულ ფორმებს - შედარება, ანალიზი, სინთეზი, აბსტრაქცია, განზოგადება და მოდელირება; 3. კარტოგრაფიის ობიექტის ენა - რუკის ენა, რომელიც აყალიბებს აზროვნების ამ ლოგიკურ გზებს მოდელირების პროცესში მონაწილე კარტოგრაფიულ ფორმებად; 4. კავშირი დიალექტიკურ მატერიალიზმთან და ცოდნის თეორიასთან (სივრცე-დროის კატეგორიის გამოყენებით), ასევე კარტოგრაფიასა და სპეციალურ მეცნიერებებს შორის (ენისა და მეთოდის გამოყენებით). ზემოთ მოყვანილი ძირითადი ცნებები და განმარტებები ქმნის მეტაკარტოგრაფიის, როგორც ორიგინალური სისტემის კონცეფციას. კარტოგრაფიაში დაგროვილი ცოდნა, როგორც სისტემაში, ფიქსირდება კარტოგრაფიის, როგორც მეცნიერების ობიექტის ენით (რუკის ენა) იმავე რუკებში (რადგან კონკრეტული სივრცე ადეკვატურად არის ნაჩვენები სხვა ენების გამოყენებით). ამის საფუძველზე კარტოგრაფიის შემეცნებითი ფუნქციონირების მიზანია ახალი და ახალი თემატური რუქების შექმნა.</vt:lpstr>
      <vt:lpstr> მეტაკარტოგრაფიის კონცეფციაში რუკის ენა განისაზღვრება, როგორც სპეციფიკური ნიშანთა სისტემა, რუკაზე ახალი ცოდნის ჩვენების საშუალება, კარტოგრაფიული ინფორმაციის გადაცემის ძირითადი ფორმა. რუკის ენა თავისთავად შეიცავს სემიოტიკურ მიმართებათა მთელ სპექტრს - სინტაქსურ ასპექტს, სიგმატურ ასპექტს, სემანტიკურ ასპექტს და პრაგმატულ ასპექტს. რუკის ენის ლოგიკური და ისტორიული არსებობა განისაზღვრება ამ ენაში შედარებითი კორესპონდენციით, სივრცის ჩვენების საშუალებებს შორის, ამ ენის გამოყენებით შედგენილ სივრცესთან. მეტაკარტოგრაფიის კონცეფციის მიხედვით, რუკა არის რეალობის ობიექტების კონკრეტული სივრცის შემეცნებითი ჩვენების შედეგი. ეს არის ობიექტური სამყაროს სუბიექტური გამოსახულება, „რეალობის ენობრივი გამოხატულება“. მეტაკარტოგრაფიის ცნება ცალკე განიხილავს კარტოგრაფიულ ტექნიკას და სამეცნიერო კვლევის კარტოგრაფიულ მეთოდს. გამოკვლეულია: კარტოგრაფიის ცოდნის საგანი, კვლევის კარტოგრაფიული მეთოდი, როგორც კარტოგრაფიული ფორმების სისტემა და კარტოგრაფიის მეტაენა, ან რუკის ენა. შემდეგ ეტაპზე გამოიკვლია კარტოგრაფიის მთელი არსებითი არსენალი - რუკის დოქტრინა (კარტოლოგია) და მეთოდების დოქტრინა, მოქმედების ტექნიკური მეთოდები, რომლებიც კონცეფციის ამ ეტაპზე წარმოდგენილია სამ ურთიერთდაკავშირებულ ნაწილად: მათემატიკური კარტოგრაფია (სივრცითი საცნობარო სისტემების ჩვენების თეორია), რუკების გამოყენების და რუკების შედგენისა და რედაქტირების თეორია (რუკის ობიექტების ჩვენების დამუშავების თეორია). მესამე ეტაპი აჩვენებს კარტოგრაფიის კავშირებს სხვა მეცნიერებებთან ორი მიმართულებით - გეოგრაფიული კარტოგრაფია და ასტრონომიული კარტოგრაფია (რომლებიც, თავის მხრივ, კომპონენტებად იყოფა. მეტაკარტოგრაფიის კონცეფციამ დიდი გავლენა იქონია კარტოგრაფიის თეორიის განვითარებაზე. ჩვენ. შეიძლება ითქვას, რომ ამ კონცეფციაში წარმოდგენილი ცნებები ფუნდამენტურად გამართლებულია კარტოგრაფიაში.</vt:lpstr>
      <vt:lpstr>მეტაკარტოგრაფიის ძირითადი განმარტებები და ცნებები: - კონკრეტული სივრცე; - კვლევის კარტოგრაფიული მეთოდის ფორმები: შედარება, ანალიზი, სინთეზი, აბსტრაჰირება, განზოგადება და მოდელირება; - აბსტრაჰირების ხარისხი (სივრცის მასშტაბი); - განზოგადების ხარისხი (შინაარსის მასშტაბი); - განვითარების არსის განზოგადების ხარისხი (დროის მასშტაბი); - რუკის ენის სემიოტიკური ასპექტები: სინტაქსური ასპექტი, სემანტური ასპექტი, სიგმატური ასპექტი და პრაგმატული ასპექტი; - ასტრონომიული კარტოგრაფია;  - ობიექტისეული ენა (რუკის ენა);</vt:lpstr>
      <vt:lpstr>კარტოგრაფია, როგორც წარმოება და ტექნოლოგიური საშუალებების სისტემა  საქართველოში კარტოგრაფია ამ მიმართულებით XIX საუკუნიდან ვითარდება. ამ პერიოდში თბილისში რამდენიმე მცირე კარტოგრაფიული საწარმო მუშაობდა, რომლებიც ძირითადად ფართომასშტაბიანი სამხედრო რუკების გამოცემით იყო დაკავებული. მე-20 საუკუნის 50-იან წლებში ქალაქ თბილისში აშენდა N8 კარტოგრაფიული ფაბრიკა, რომელიც დღემდე ფუნქციონირებს. აქ დაიბეჭდა საქართველოს ეროვნული ატლასები 1964 და 2012 წლებში. ასევე იბეჭდება როგორც სასწავლო, ასევე სამეცნირო-კვლევითი რუკები და სხვა კარტოგრაფიული ნაწარმოებები. 1980-იანი წლებიდან საქართველოში დაინერგა გეოგრაფიული ინფორმაციული სისტემები (GIS) შესაბამისი პროგრამული უზრუნველყოფით. კარტოგრაფიაში ამ სიახლის ავტორი იყო ნიკოლოზ ბერუჩაშვილი. მისი ხელმძღვანელობით, 1986 წელს  შეიქმნა პირველი ექსპერტული გეოინფორმაციული სისტემა კავკასიაში (ონის რაიონის მაგალითზე).</vt:lpstr>
      <vt:lpstr>    ატლასები</vt:lpstr>
      <vt:lpstr>საქართველოს სსრ ატლასი (1964 წ.)</vt:lpstr>
      <vt:lpstr>საქართველოს სსრ კურორტებისა და საკურორტო რესურსების ატლასი (1989 წ.)</vt:lpstr>
      <vt:lpstr>IV ეტაპი:  XXI საუკუნე</vt:lpstr>
      <vt:lpstr>საქართველოს კლიმატური და აგროკლიმატური ატლასი (2011 წ.)</vt:lpstr>
      <vt:lpstr>საქართველოს ისტორიის ატლასი (2014)</vt:lpstr>
      <vt:lpstr>პერიოდული გამოცემები</vt:lpstr>
      <vt:lpstr>კავკასიური გეოგრაფიული ჟურნალი (2002 წლიდან)</vt:lpstr>
      <vt:lpstr> საერთაშორისო კონფერენციების მასალები</vt:lpstr>
      <vt:lpstr>გეოგრაფიის თანამედროვე პრობლემები (2011 წ)</vt:lpstr>
      <vt:lpstr>ლანდშაფტის გაზომვები: კვლევა, დაგეგმვა, მართვა (2017 წ)</vt:lpstr>
      <vt:lpstr>   მონოგრაფიები</vt:lpstr>
      <vt:lpstr>კარტოგრაფიული ცნებები (თეორიული ანალიზი) (2012 წ)</vt:lpstr>
      <vt:lpstr>ლანდშაფტის კარტოგრაფიის თეორიული საფუძვლები (2014 წ)</vt:lpstr>
      <vt:lpstr>ნიკო ბერუჩაშვილი (1947-2006 წლები.)</vt:lpstr>
      <vt:lpstr>1982 წლიდან ნ. ბერუჩაშვილი ხელმძღვანელობდა თბილისის სახელმწიფო უნივერსიტეტის კარტოგრაფია-გეოდეზიისა და გეოინფორმატიკის კათედრას. ამ კაედრაზე   ნ. ბერუჩაშვილმა დააარსა კარტოგრაფიის სინთეზური მიმართულება - ლანდშაფტური კარტოგრაფირება. მისი ხელმძღვანელობით ჩატარებულია თითქმის ყველა რეგიონალური ლანდშაფტის კვლევა მსხვილმასშტაბიანი ლანდშაფტური რუკების შედგენის მიზნით. ნ. ბერუჩაშვილი არის კავკასიის ლანდშაფტური რუკის (1979) და მსოფლიოს ლანდშაფტურ-ეთოლოგიური რუკის (1991) ავტორი. მან შეიმუშავა საქართველოს ლანდშაფტური რუკის ელექტრონული ვერსია 1:500 000 მასშტაბით, ასევე არის კათედრაზე ახალი მიმართულების – დინამიური კარტოგრაფიის დამფუძნებელი. მეორე ძირითადი სფერო, რომელშიც ნ. ბერუჩაშვილმა დიდი წვლილი შეიტანა, არის გეოინფორმატიკა და კომპიუტერული მოდელირება. 1995 წელს გამოიცა მისი მონოგრაფია „კავკასია: ,ლანდშაფტები, მოდელები, ექსპერიმენტები“, რომელშიც კონცენტრირებული და შეჯამებულია მეცნიერის სამეცნიერო კვლევის ყველა თეორიული დებულება და პრაქტიკული შედეგი. მისი ავტორობით 1993 წელს გამოიცა სახელმძღვანელო „პერსონალური კომპიუტერები გეოგრაფიაში“. გეოინფორმაციული კარტოგრაფირების  მიმართულებით ნ.ბერუჩაშვილმა შეადგინა გეოინფორმაციული ატლასი საქართველოს ორი რეგიონისთვის: აჭარიისა და რაჭა-ლეჩხუმ-ქვემო სვანეთისთვის, რუს, სომეხ, აზერბაიჯანელ და ფრანგ გეოგრაფებთან თანამშრომლობით, ნ. ბერუჩაშვილმა შექმნა უნიკალური კარტოგრაფიული ნაწარმოები - კავკასიის გეოპოლიტიკური ატლასი. ეს კარტოგრაფიული ნაწარმოები გამოიცა 1996 წელს პარიზში ფრანგულად, ხოლო 2011 წელს თბილისში ქართულად. ნ.ბერუჩაშვილი არის ნოვაციის ავტორი ე.წ. კარტოგრაფიული ფილმის შესახებ.  საქართველოს პეიზაჟების ყოველდღიური დინამიკის დემონსტრირებისას, რომელიც დინამიურ კარტოგრაფიაში 1985 წლიდან შევიდა. პირველი ექსპერიმენტები ამ მიმართულებით მისი ხელმძღვანელობით თბილისის სახელმწიფო უნივერსიტეტში ჩატარდა. </vt:lpstr>
      <vt:lpstr>     კარტოგრაფია-გეოდეზიისა და გეოინფორმატიკის დეპარტამენტში 2000 წლიდან დაიწყო მუშაობა ტყის მართვის პროექტების განხორციელებაზე. ნ. ბერუჩაშვილის ხელმძღვანელობით შემუშავდა საქართველოს სხვადასხვა რეგიონის ლანდშაფტურ-ეკოლოგიური ჩარჩო რუქების შედგენის მეთოდოლოგია. საქართველოში კარტოგრაფია ასევე წარმოდგენილია სამთავრობო უწყებებში. თავდაცვის სამინისტროს აქვს ტოპოგრაფიული განყოფილება, რომელშიც შედის კარტოგრაფიული და გეოინფორმაციული ცენტრი. იუსტიციის სამინისტროს სტრუქტურაში შედის საკადასტრო სამსახური. ამავე განყოფილებაში ფუნქციონირებს კარტოგრაფიისა და გეოდეზიის სამსახური. კარტოგრაფიული და გეოინფორმაციული სამუშაოები მიმდინარეობს საქართველოს დიდი ქალაქების მერიების სამმართველოშიც. საქართველოში კარტოგრაფიულ, გეოდეზიურ და გეოინფორმაციულ რობოტებს ახორციელებენ ასევე კერძო კომპანიები, რომელთა გარემოც შეიძლება აღინიშნოს: Geographic, Geoland, Senson, Geoanalytic, Meridian, Scafis და ა.შ.</vt:lpstr>
      <vt:lpstr>კარტოგრაფია განათლების სისტემაში    კარტოგრაფია წარმოდგენილია განათლების სისტემაშიც. სასკოლო გეოგრაფიის სასწავლო გეგმა გაჯერებულია კარტოგრაფიის კითხვებით, მეორე მხრივ კი კარტოგრაფია ამარაგებს სკოლის გეოგრაფიას: რუქებს, ატლასებს, გლობუსებს და სხვა კარტოგრაფიულ ნაწარმოებებს. კარტოგრაფიის საკითხები განათლების სტრუქტურაში შესწავლილია სამ დონეზე:  1. საშუალო სკოლა;  2. კოლეჯები;  3. უმაღლესი სასწავლებლები. კოლეჯებსა და უნივერსიტეტებში კარტოგრაფია აკადემიური დისციპლინაა.  უნივერსიტეტები ასევე სწავლობენ კარტოგრაფიული ციკლის სხვა საგნებს (კარტოლოგია, მათემატიკური კარტოგრაფია, კარტომეტრია, თემატური კარტოგრაფია, ატლას კარტოგრაფია, კოსმოსური კარტოგრაფია, დისტანციური ზონდირება. გამოქვეყნებულია სახელმძღვანელოები და მონოგრაფიები კარტოგრაფიისა და გეოინფორმატიკის შესახებ.</vt:lpstr>
      <vt:lpstr>  სახელმძღვანელოები </vt:lpstr>
      <vt:lpstr>სერგი ცხაკაიას კარტოგრაფია (1952)</vt:lpstr>
      <vt:lpstr>კარტოგრაფიის, ტოპოგრაფიის, გეოდეზიისა და გეოინფორმატიკის სფეროში გამოცემული სახელმძღვანელოები</vt:lpstr>
      <vt:lpstr>ბოლო 15 წლის განმავლობაში დაცულ იქნა 5 სადოქტორო დისერტაცია კარტოგრაფიასა და გეოინფორმატიკაში. თბილისის სახელმწიფო უნივერსიტეტში ამჟამად სწავლობს 8 დოქტორანტი კარტოგრაფიისა და გეოინფორმატიკის მიმართულებით. ძირითადი მიმართულებები, რომლებშიც დოქტორანტები და ახალგაზრდა მეცნიერები მუშაობენ არის: თემატური კარტოგრაფია, ისტორიული კარტოგრაფია, სამხედრო კარტოგრაფია, ლანდშაფტის კარტოგრაფია, ტოპოგრაფიული კარტოგრაფია. საერთაშორისო ურთიერთობებს კარტოგრაფიაში, გეოდეზიასა და გეოინფორმატიკაში ახორციელებენ არასამთავრობო ორგანიზაციები: საქართველოს გეოგრაფიული საზოგადოება, საქართველოს კარტოგრაფთა ასოციაცია, საქართველოს გეოდეზიური საზოგადოება. კარტოგრაფიისა და გეოინფორმატიკის მიმართულებით, ბოლო 30 წლის განმავლობაში საქართველოში 12 საერთაშორისო და 15 ადგილობრივი სამეცნიერო კონფერენცია გაიმართა. ქართველი კარტოგრაფები მონაწილეობენ  არაერთი საერთაშორისო ფორუმის მუშაობაში.</vt:lpstr>
      <vt:lpstr>სტუდენტთა მიერ შედგენილი რუკები  (გიგა მჟავანაძე, ნიკა ჩიხრაძე მე-2 კურსი) სეისმურად აქტიური არეალები </vt:lpstr>
      <vt:lpstr>პოლიტიკური რუკა (ნიკა ჩიხრაძე)</vt:lpstr>
      <vt:lpstr>კავკასიის 3D მოდელი (ნიკა ჩიხრაძე)</vt:lpstr>
      <vt:lpstr>კოვიდი ინფექციის გავრცელება აშშ-ში (გიგა მჟავანაძე)</vt:lpstr>
      <vt:lpstr>მოსახლეობის სიმჭიდროვე საქართველოში (გიგა მჟავანაძე)</vt:lpstr>
      <vt:lpstr>ალკოჰოლის მომხარებელთა რაოდენობა</vt:lpstr>
      <vt:lpstr>სოფელი ბაკურციხის მიმდებარე ტერიტორიის კარტოგრაფიერება (გიგა მჟავანაძე)</vt:lpstr>
      <vt:lpstr>საგზაო შემთხვევებისა და სატრასპორტო ნაკადის რუკა (გიგა მჟავანაძე)</vt:lpstr>
      <vt:lpstr>იმავე შინაარსის 3 განზომილებიანი გამოსახულება (გიგა მჟავანაძე)</vt:lpstr>
      <vt:lpstr>გმადლობთ ყურადღებისთვის!</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Hewlett-Packard Company</dc:creator>
  <cp:lastModifiedBy>TheHangingBoy</cp:lastModifiedBy>
  <cp:revision>238</cp:revision>
  <dcterms:created xsi:type="dcterms:W3CDTF">2018-06-22T17:03:59Z</dcterms:created>
  <dcterms:modified xsi:type="dcterms:W3CDTF">2022-07-04T22:09:55Z</dcterms:modified>
</cp:coreProperties>
</file>