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1"/>
  </p:notesMasterIdLst>
  <p:sldIdLst>
    <p:sldId id="256" r:id="rId2"/>
    <p:sldId id="257" r:id="rId3"/>
    <p:sldId id="259" r:id="rId4"/>
    <p:sldId id="258" r:id="rId5"/>
    <p:sldId id="275" r:id="rId6"/>
    <p:sldId id="264" r:id="rId7"/>
    <p:sldId id="276" r:id="rId8"/>
    <p:sldId id="261" r:id="rId9"/>
    <p:sldId id="262" r:id="rId10"/>
    <p:sldId id="265" r:id="rId11"/>
    <p:sldId id="266" r:id="rId12"/>
    <p:sldId id="269" r:id="rId13"/>
    <p:sldId id="270" r:id="rId14"/>
    <p:sldId id="267" r:id="rId15"/>
    <p:sldId id="268" r:id="rId16"/>
    <p:sldId id="271" r:id="rId17"/>
    <p:sldId id="272" r:id="rId18"/>
    <p:sldId id="288" r:id="rId19"/>
    <p:sldId id="273" r:id="rId20"/>
    <p:sldId id="282" r:id="rId21"/>
    <p:sldId id="284" r:id="rId22"/>
    <p:sldId id="285" r:id="rId23"/>
    <p:sldId id="286" r:id="rId24"/>
    <p:sldId id="274" r:id="rId25"/>
    <p:sldId id="287" r:id="rId26"/>
    <p:sldId id="277" r:id="rId27"/>
    <p:sldId id="279" r:id="rId28"/>
    <p:sldId id="281"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95"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3C59-E498-4237-B424-9085BBC0EF6A}" type="datetimeFigureOut">
              <a:rPr lang="en-US" smtClean="0"/>
              <a:t>12-Jul-22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5080-6FCE-434A-9923-429694C9A65B}" type="slidenum">
              <a:rPr lang="en-US" smtClean="0"/>
              <a:t>‹#›</a:t>
            </a:fld>
            <a:endParaRPr lang="en-US"/>
          </a:p>
        </p:txBody>
      </p:sp>
    </p:spTree>
    <p:extLst>
      <p:ext uri="{BB962C8B-B14F-4D97-AF65-F5344CB8AC3E}">
        <p14:creationId xmlns:p14="http://schemas.microsoft.com/office/powerpoint/2010/main" val="84726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სამედიცინო დიაგნოსტიკაში ხშირად ვხვდებით შემთხვევებს, როცა დიაგნოზის დასმაში მონაწილეობს მრავალი სიმპტომი და ამ სიმპტომთა კომბინაციები. თითოეულ კომბინაციას შეიძლება მიენიჭოს სხვადასხვა წონა ექსპერტთა ცოდნაზე ან დაგროვილ მონაცემებზე დაყრდნობით. იკვეთება მსგავსება დიაგნოზის დასმის პროცესსა და დემპსტერ-შეიფერის მონაცემთა ტანის მეშვეობით გადაწყვეტილების მიღებას შორის. </a:t>
            </a:r>
            <a:endParaRPr lang="en-US" dirty="0"/>
          </a:p>
        </p:txBody>
      </p:sp>
      <p:sp>
        <p:nvSpPr>
          <p:cNvPr id="4" name="Slide Number Placeholder 3"/>
          <p:cNvSpPr>
            <a:spLocks noGrp="1"/>
          </p:cNvSpPr>
          <p:nvPr>
            <p:ph type="sldNum" sz="quarter" idx="5"/>
          </p:nvPr>
        </p:nvSpPr>
        <p:spPr/>
        <p:txBody>
          <a:bodyPr/>
          <a:lstStyle/>
          <a:p>
            <a:fld id="{F6015080-6FCE-434A-9923-429694C9A65B}" type="slidenum">
              <a:rPr lang="en-US" smtClean="0"/>
              <a:t>2</a:t>
            </a:fld>
            <a:endParaRPr lang="en-US"/>
          </a:p>
        </p:txBody>
      </p:sp>
    </p:spTree>
    <p:extLst>
      <p:ext uri="{BB962C8B-B14F-4D97-AF65-F5344CB8AC3E}">
        <p14:creationId xmlns:p14="http://schemas.microsoft.com/office/powerpoint/2010/main" val="7022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ნაშრომის მიზანია ჩავრთოთ </a:t>
            </a:r>
            <a:r>
              <a:rPr lang="en-US" sz="1800" dirty="0">
                <a:effectLst/>
                <a:latin typeface="Sylfaen" panose="010A0502050306030303" pitchFamily="18" charset="0"/>
                <a:ea typeface="Calibri" panose="020F0502020204030204" pitchFamily="34" charset="0"/>
                <a:cs typeface="Times New Roman" panose="02020603050405020304" pitchFamily="18" charset="0"/>
              </a:rPr>
              <a:t>q-</a:t>
            </a:r>
            <a:r>
              <a:rPr lang="ka-GE" sz="1800" dirty="0">
                <a:effectLst/>
                <a:latin typeface="Sylfaen" panose="010A0502050306030303" pitchFamily="18" charset="0"/>
                <a:ea typeface="Calibri" panose="020F0502020204030204" pitchFamily="34" charset="0"/>
                <a:cs typeface="Times New Roman" panose="02020603050405020304" pitchFamily="18" charset="0"/>
              </a:rPr>
              <a:t>რანგის ფაზი-რიცხვები დემპსტერ-შეიფერის ნდობის სტრუქტურის მეშვეობით გადაწყვეტილების მიღების პროცესში და მოვარგოთ მიღებული სისტემა სამედიცინო დიაგნოზის დასმის ჰიპოთეტურ ამოცანას. გადაწყვეტილების მიღების პროცესის აღწერისას განვმარტავთ აგრეგირების რამდენიმე მეთოდს </a:t>
            </a:r>
            <a:endParaRPr lang="en-US" dirty="0"/>
          </a:p>
        </p:txBody>
      </p:sp>
      <p:sp>
        <p:nvSpPr>
          <p:cNvPr id="4" name="Slide Number Placeholder 3"/>
          <p:cNvSpPr>
            <a:spLocks noGrp="1"/>
          </p:cNvSpPr>
          <p:nvPr>
            <p:ph type="sldNum" sz="quarter" idx="5"/>
          </p:nvPr>
        </p:nvSpPr>
        <p:spPr/>
        <p:txBody>
          <a:bodyPr/>
          <a:lstStyle/>
          <a:p>
            <a:fld id="{F6015080-6FCE-434A-9923-429694C9A65B}" type="slidenum">
              <a:rPr lang="en-US" smtClean="0"/>
              <a:t>3</a:t>
            </a:fld>
            <a:endParaRPr lang="en-US"/>
          </a:p>
        </p:txBody>
      </p:sp>
    </p:spTree>
    <p:extLst>
      <p:ext uri="{BB962C8B-B14F-4D97-AF65-F5344CB8AC3E}">
        <p14:creationId xmlns:p14="http://schemas.microsoft.com/office/powerpoint/2010/main" val="78048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რეალურ გარემოში გადაწყვეტილებების მიღების პროცესებში ერთ-ერთ სირთულეს წარმოადგენს უზუსტობა. პაციენტის ჩივილები და ასევე მედ-პერსონალის შეფასებები ხშირად არამკაფიო ტერმინებით მოიცემა და შეიცავს გარკვეულ უზუსტობას.</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p>
            <a:r>
              <a:rPr lang="ka-GE" sz="1800" dirty="0">
                <a:effectLst/>
                <a:latin typeface="Sylfaen" panose="010A0502050306030303" pitchFamily="18" charset="0"/>
                <a:ea typeface="Calibri" panose="020F0502020204030204" pitchFamily="34" charset="0"/>
                <a:cs typeface="Times New Roman" panose="02020603050405020304" pitchFamily="18" charset="0"/>
              </a:rPr>
              <a:t>სამედიცინო დიაგნოსტიკისთვის განკუთვნილი ინფორმაციული სისტემების შემუშავებისას სასარგებლო იქნება ამ სისტემებს საფუძვლად დავუდოთ ფაზი-გარემოში მრავალკრიტერიუმიანი გადაწყვეტილების მიღების მათემატიკური თეორიები. </a:t>
            </a:r>
            <a:endParaRPr lang="en-US" dirty="0"/>
          </a:p>
        </p:txBody>
      </p:sp>
      <p:sp>
        <p:nvSpPr>
          <p:cNvPr id="4" name="Slide Number Placeholder 3"/>
          <p:cNvSpPr>
            <a:spLocks noGrp="1"/>
          </p:cNvSpPr>
          <p:nvPr>
            <p:ph type="sldNum" sz="quarter" idx="5"/>
          </p:nvPr>
        </p:nvSpPr>
        <p:spPr/>
        <p:txBody>
          <a:bodyPr/>
          <a:lstStyle/>
          <a:p>
            <a:fld id="{F6015080-6FCE-434A-9923-429694C9A65B}" type="slidenum">
              <a:rPr lang="en-US" smtClean="0"/>
              <a:t>4</a:t>
            </a:fld>
            <a:endParaRPr lang="en-US"/>
          </a:p>
        </p:txBody>
      </p:sp>
    </p:spTree>
    <p:extLst>
      <p:ext uri="{BB962C8B-B14F-4D97-AF65-F5344CB8AC3E}">
        <p14:creationId xmlns:p14="http://schemas.microsoft.com/office/powerpoint/2010/main" val="124717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ფორმალურად X სივრცეზე განსაზღვრული დემპსტერ-შეიფერის (DS) სტრუქტურა წარმოადგენს  X-ის არაცარიელი ქვესიმრავლეებისა </a:t>
                </a:r>
                <a14:m>
                  <m:oMath xmlns:m="http://schemas.openxmlformats.org/officeDocument/2006/math">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𝑗</m:t>
                    </m:r>
                    <m:r>
                      <a:rPr lang="ka-GE" sz="1800" i="1">
                        <a:effectLst/>
                        <a:latin typeface="Cambria Math" panose="02040503050406030204" pitchFamily="18" charset="0"/>
                        <a:ea typeface="Calibri" panose="020F0502020204030204" pitchFamily="34" charset="0"/>
                        <a:cs typeface="Times New Roman" panose="02020603050405020304" pitchFamily="18" charset="0"/>
                      </a:rPr>
                      <m:t>=1, 2, …, </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და ამ ქვესიმრავლეების ფოკალური ალბათობების (იგივე basic probability assignment) ფუნქციის ერთობლიობას. </a:t>
                </a:r>
                <a:endParaRPr lang="en-US" dirty="0"/>
              </a:p>
            </p:txBody>
          </p:sp>
        </mc:Choice>
        <mc:Fallback xmlns="">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ფორმალურად X სივრცეზე განსაზღვრული დემპსტერ-შეიფერის (DS) სტრუქტურა წარმოადგენს  X-ის არაცარიელი ქვესიმრავლეებისა </a:t>
                </a:r>
                <a:r>
                  <a:rPr lang="ka-GE" sz="1800" i="0">
                    <a:effectLst/>
                    <a:latin typeface="Cambria Math" panose="02040503050406030204" pitchFamily="18" charset="0"/>
                    <a:ea typeface="Calibri" panose="020F0502020204030204" pitchFamily="34" charset="0"/>
                    <a:cs typeface="Times New Roman" panose="02020603050405020304" pitchFamily="18" charset="0"/>
                  </a:rPr>
                  <a:t>{𝐵</a:t>
                </a:r>
                <a:r>
                  <a:rPr lang="en-US" sz="1800" i="0">
                    <a:effectLst/>
                    <a:latin typeface="Cambria Math" panose="02040503050406030204" pitchFamily="18" charset="0"/>
                    <a:ea typeface="Calibri" panose="020F0502020204030204" pitchFamily="34" charset="0"/>
                    <a:cs typeface="Times New Roman" panose="02020603050405020304" pitchFamily="18" charset="0"/>
                  </a:rPr>
                  <a:t>_</a:t>
                </a:r>
                <a:r>
                  <a:rPr lang="ka-GE" sz="1800" i="0">
                    <a:effectLst/>
                    <a:latin typeface="Cambria Math" panose="02040503050406030204" pitchFamily="18" charset="0"/>
                    <a:ea typeface="Calibri" panose="020F0502020204030204" pitchFamily="34" charset="0"/>
                    <a:cs typeface="Times New Roman" panose="02020603050405020304" pitchFamily="18" charset="0"/>
                  </a:rPr>
                  <a:t>𝑗, 𝑗=1, 2, …, 𝑛</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და ამ ქვესიმრავლეების ფოკალური ალბათობების (იგივე basic probability assignment) ფუნქციის ერთობლიობას. </a:t>
                </a:r>
                <a:endParaRPr lang="en-US" dirty="0"/>
              </a:p>
            </p:txBody>
          </p:sp>
        </mc:Fallback>
      </mc:AlternateContent>
      <p:sp>
        <p:nvSpPr>
          <p:cNvPr id="4" name="Slide Number Placeholder 3"/>
          <p:cNvSpPr>
            <a:spLocks noGrp="1"/>
          </p:cNvSpPr>
          <p:nvPr>
            <p:ph type="sldNum" sz="quarter" idx="5"/>
          </p:nvPr>
        </p:nvSpPr>
        <p:spPr/>
        <p:txBody>
          <a:bodyPr/>
          <a:lstStyle/>
          <a:p>
            <a:fld id="{F6015080-6FCE-434A-9923-429694C9A65B}" type="slidenum">
              <a:rPr lang="en-US" smtClean="0"/>
              <a:t>8</a:t>
            </a:fld>
            <a:endParaRPr lang="en-US"/>
          </a:p>
        </p:txBody>
      </p:sp>
    </p:spTree>
    <p:extLst>
      <p:ext uri="{BB962C8B-B14F-4D97-AF65-F5344CB8AC3E}">
        <p14:creationId xmlns:p14="http://schemas.microsoft.com/office/powerpoint/2010/main" val="22744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დადებითი და უარყოფითი დისკრიმინაცია გამოითვლება, მაგრამ აღარ ვითვლით </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შესაძლებლობის განაწილება </a:t>
                </a:r>
                <a14:m>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𝛿</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ka-GE" dirty="0"/>
                  <a:t>-ს.</a:t>
                </a:r>
                <a:endParaRPr lang="en-US" dirty="0"/>
              </a:p>
            </p:txBody>
          </p:sp>
        </mc:Choice>
        <mc:Fallback xmlns="">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დადებითი და უარყოფითი დისკრიმინაცია გამოითვლება, მაგრამ აღარ ვითვლით </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შესაძლებლობის განაწილება </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𝛿</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𝑗</a:t>
                </a:r>
                <a:r>
                  <a:rPr lang="ka-GE" dirty="0"/>
                  <a:t>-ს.</a:t>
                </a:r>
                <a:endParaRPr lang="en-US" dirty="0"/>
              </a:p>
            </p:txBody>
          </p:sp>
        </mc:Fallback>
      </mc:AlternateContent>
      <p:sp>
        <p:nvSpPr>
          <p:cNvPr id="4" name="Slide Number Placeholder 3"/>
          <p:cNvSpPr>
            <a:spLocks noGrp="1"/>
          </p:cNvSpPr>
          <p:nvPr>
            <p:ph type="sldNum" sz="quarter" idx="5"/>
          </p:nvPr>
        </p:nvSpPr>
        <p:spPr/>
        <p:txBody>
          <a:bodyPr/>
          <a:lstStyle/>
          <a:p>
            <a:fld id="{F6015080-6FCE-434A-9923-429694C9A65B}" type="slidenum">
              <a:rPr lang="en-US" smtClean="0"/>
              <a:t>10</a:t>
            </a:fld>
            <a:endParaRPr lang="en-US"/>
          </a:p>
        </p:txBody>
      </p:sp>
    </p:spTree>
    <p:extLst>
      <p:ext uri="{BB962C8B-B14F-4D97-AF65-F5344CB8AC3E}">
        <p14:creationId xmlns:p14="http://schemas.microsoft.com/office/powerpoint/2010/main" val="257561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ფაზი-ზომა </a:t>
                </a:r>
                <a14:m>
                  <m:oMath xmlns:m="http://schemas.openxmlformats.org/officeDocument/2006/math">
                    <m:r>
                      <a:rPr lang="ka-GE" sz="1800" i="1">
                        <a:effectLst/>
                        <a:latin typeface="Cambria Math" panose="02040503050406030204" pitchFamily="18" charset="0"/>
                        <a:ea typeface="Calibri" panose="020F0502020204030204" pitchFamily="34" charset="0"/>
                        <a:cs typeface="Times New Roman" panose="02020603050405020304" pitchFamily="18" charset="0"/>
                      </a:rPr>
                      <m:t>𝑔</m:t>
                    </m:r>
                  </m:oMath>
                </a14:m>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სივრცეზე არის </a:t>
                </a:r>
                <a14:m>
                  <m:oMath xmlns:m="http://schemas.openxmlformats.org/officeDocument/2006/math">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ka-GE" sz="1800" dirty="0">
                    <a:effectLst/>
                    <a:latin typeface="Sylfaen" panose="010A0502050306030303" pitchFamily="18" charset="0"/>
                    <a:ea typeface="Times New Roman" panose="02020603050405020304" pitchFamily="18" charset="0"/>
                    <a:cs typeface="Times New Roman" panose="02020603050405020304" pitchFamily="18" charset="0"/>
                  </a:rPr>
                  <a:t>-ის ყველა ქვესიმრავლის შესაბამისობა ერთეულოვან ინტერვალთან, </a:t>
                </a:r>
                <a14:m>
                  <m:oMath xmlns:m="http://schemas.openxmlformats.org/officeDocument/2006/math">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effectLst/>
                            <a:latin typeface="Cambria Math" panose="02040503050406030204" pitchFamily="18" charset="0"/>
                            <a:ea typeface="Times New Roman" panose="02020603050405020304" pitchFamily="18" charset="0"/>
                          </a:rPr>
                        </m:ctrlPr>
                      </m:sSup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→[0, 1]</m:t>
                    </m:r>
                  </m:oMath>
                </a14:m>
                <a:r>
                  <a:rPr lang="en-US" sz="1800" dirty="0">
                    <a:effectLst/>
                    <a:latin typeface="Sylfaen" panose="010A0502050306030303" pitchFamily="18" charset="0"/>
                    <a:ea typeface="Times New Roman" panose="02020603050405020304" pitchFamily="18" charset="0"/>
                    <a:cs typeface="Times New Roman" panose="02020603050405020304" pitchFamily="18" charset="0"/>
                  </a:rPr>
                  <a:t>,</a:t>
                </a:r>
                <a:endParaRPr lang="ka-GE" sz="1800" dirty="0">
                  <a:effectLst/>
                  <a:latin typeface="Sylfaen" panose="010A0502050306030303" pitchFamily="18" charset="0"/>
                  <a:ea typeface="Times New Roman" panose="02020603050405020304" pitchFamily="18" charset="0"/>
                  <a:cs typeface="Times New Roman" panose="02020603050405020304" pitchFamily="18" charset="0"/>
                </a:endParaRPr>
              </a:p>
              <a:p>
                <a:r>
                  <a:rPr lang="en-US" sz="1800" dirty="0">
                    <a:effectLst/>
                    <a:latin typeface="Sylfaen" panose="010A0502050306030303" pitchFamily="18" charset="0"/>
                    <a:cs typeface="Times New Roman" panose="02020603050405020304" pitchFamily="18" charset="0"/>
                  </a:rPr>
                  <a:t>G-</a:t>
                </a:r>
                <a:r>
                  <a:rPr lang="ka-GE" sz="1800" dirty="0">
                    <a:effectLst/>
                    <a:latin typeface="Sylfaen" panose="010A0502050306030303" pitchFamily="18" charset="0"/>
                    <a:cs typeface="Times New Roman" panose="02020603050405020304" pitchFamily="18" charset="0"/>
                  </a:rPr>
                  <a:t>სთან ასოცირებული ალბათობა </a:t>
                </a:r>
                <a14:m>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rPr>
                        </m:ctrlPr>
                      </m:sSub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ka-GE" sz="1200" i="1">
                            <a:effectLst/>
                            <a:latin typeface="Cambria Math" panose="02040503050406030204" pitchFamily="18" charset="0"/>
                            <a:ea typeface="Calibri" panose="020F0502020204030204" pitchFamily="34" charset="0"/>
                            <a:cs typeface="Times New Roman" panose="02020603050405020304" pitchFamily="18" charset="0"/>
                          </a:rPr>
                          <m:t>𝜎</m:t>
                        </m:r>
                      </m:sub>
                    </m:sSub>
                  </m:oMath>
                </a14:m>
                <a:r>
                  <a:rPr lang="ka-GE" sz="1800" dirty="0">
                    <a:effectLst/>
                    <a:latin typeface="Sylfaen" panose="010A0502050306030303" pitchFamily="18" charset="0"/>
                    <a:cs typeface="Times New Roman" panose="02020603050405020304" pitchFamily="18" charset="0"/>
                  </a:rPr>
                  <a:t> არის ფუნქცია,</a:t>
                </a:r>
                <a:r>
                  <a:rPr lang="ka-GE" sz="1800" baseline="0" dirty="0">
                    <a:effectLst/>
                    <a:latin typeface="Sylfaen" panose="010A0502050306030303" pitchFamily="18" charset="0"/>
                    <a:cs typeface="Times New Roman" panose="02020603050405020304" pitchFamily="18" charset="0"/>
                  </a:rPr>
                  <a:t> რომელიც მოიცემა შემდეგი ფორმულით. სადაც სიგმა არის ქვესიმრავლეთა კონკრეტული პერმუტაცია. </a:t>
                </a:r>
                <a:r>
                  <a:rPr lang="ka-GE" sz="1200" kern="1200" dirty="0">
                    <a:solidFill>
                      <a:schemeClr val="tx1"/>
                    </a:solidFill>
                    <a:effectLst/>
                    <a:latin typeface="+mn-lt"/>
                    <a:ea typeface="+mn-ea"/>
                    <a:cs typeface="+mn-cs"/>
                  </a:rPr>
                  <a:t>შოკეს ინტეგრალით აგრეგირებისას ჩვენ გამოვიყენებთ ისეთ </a:t>
                </a:r>
                <a14:m>
                  <m:oMath xmlns:m="http://schemas.openxmlformats.org/officeDocument/2006/math">
                    <m:r>
                      <a:rPr lang="ka-GE" sz="1200" i="1" kern="1200">
                        <a:solidFill>
                          <a:schemeClr val="tx1"/>
                        </a:solidFill>
                        <a:effectLst/>
                        <a:latin typeface="Cambria Math" panose="02040503050406030204" pitchFamily="18" charset="0"/>
                        <a:ea typeface="+mn-ea"/>
                        <a:cs typeface="+mn-cs"/>
                      </a:rPr>
                      <m:t>𝜎</m:t>
                    </m:r>
                  </m:oMath>
                </a14:m>
                <a:r>
                  <a:rPr lang="ka-GE" sz="1200" kern="1200" dirty="0">
                    <a:solidFill>
                      <a:schemeClr val="tx1"/>
                    </a:solidFill>
                    <a:effectLst/>
                    <a:latin typeface="+mn-lt"/>
                    <a:ea typeface="+mn-ea"/>
                    <a:cs typeface="+mn-cs"/>
                  </a:rPr>
                  <a:t>-ს, რომელიც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ka-GE" sz="1200" i="1" kern="1200">
                            <a:solidFill>
                              <a:schemeClr val="tx1"/>
                            </a:solidFill>
                            <a:effectLst/>
                            <a:latin typeface="Cambria Math" panose="02040503050406030204" pitchFamily="18" charset="0"/>
                            <a:ea typeface="+mn-ea"/>
                            <a:cs typeface="+mn-cs"/>
                          </a:rPr>
                          <m:t>𝜔</m:t>
                        </m:r>
                      </m:e>
                      <m:sub>
                        <m:r>
                          <a:rPr lang="ka-GE" sz="1200" i="1" kern="1200">
                            <a:solidFill>
                              <a:schemeClr val="tx1"/>
                            </a:solidFill>
                            <a:effectLst/>
                            <a:latin typeface="Cambria Math" panose="02040503050406030204" pitchFamily="18" charset="0"/>
                            <a:ea typeface="+mn-ea"/>
                            <a:cs typeface="+mn-cs"/>
                          </a:rPr>
                          <m:t>𝑖</m:t>
                        </m:r>
                      </m:sub>
                    </m:sSub>
                  </m:oMath>
                </a14:m>
                <a:r>
                  <a:rPr lang="ka-GE" sz="1200" kern="1200" dirty="0">
                    <a:solidFill>
                      <a:schemeClr val="tx1"/>
                    </a:solidFill>
                    <a:effectLst/>
                    <a:latin typeface="+mn-lt"/>
                    <a:ea typeface="+mn-ea"/>
                    <a:cs typeface="+mn-cs"/>
                  </a:rPr>
                  <a:t>-ებს (ჩვენს შემთხვევაში ატრიბუტებს) დაალაგებს კლებადობით.</a:t>
                </a:r>
                <a:endParaRPr lang="en-US" dirty="0"/>
              </a:p>
            </p:txBody>
          </p:sp>
        </mc:Choice>
        <mc:Fallback xmlns="">
          <p:sp>
            <p:nvSpPr>
              <p:cNvPr id="3" name="Notes Placeholder 2"/>
              <p:cNvSpPr>
                <a:spLocks noGrp="1"/>
              </p:cNvSpPr>
              <p:nvPr>
                <p:ph type="body" idx="1"/>
              </p:nvPr>
            </p:nvSpPr>
            <p:spPr/>
            <p:txBody>
              <a:bodyPr/>
              <a:lstStyle/>
              <a:p>
                <a:r>
                  <a:rPr lang="ka-GE" sz="1800" dirty="0">
                    <a:effectLst/>
                    <a:latin typeface="Sylfaen" panose="010A0502050306030303" pitchFamily="18" charset="0"/>
                    <a:ea typeface="Calibri" panose="020F0502020204030204" pitchFamily="34" charset="0"/>
                    <a:cs typeface="Times New Roman" panose="02020603050405020304" pitchFamily="18" charset="0"/>
                  </a:rPr>
                  <a:t>ფაზი-ზომა </a:t>
                </a:r>
                <a:r>
                  <a:rPr lang="ka-GE" sz="1800" i="0">
                    <a:effectLst/>
                    <a:latin typeface="Cambria Math" panose="02040503050406030204" pitchFamily="18" charset="0"/>
                    <a:ea typeface="Calibri" panose="020F0502020204030204" pitchFamily="34" charset="0"/>
                    <a:cs typeface="Times New Roman" panose="02020603050405020304" pitchFamily="18" charset="0"/>
                  </a:rPr>
                  <a:t>𝑔</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𝑆</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სივრცეზე არის </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𝑆</a:t>
                </a:r>
                <a:r>
                  <a:rPr lang="ka-GE" sz="1800" dirty="0">
                    <a:effectLst/>
                    <a:latin typeface="Sylfaen" panose="010A0502050306030303" pitchFamily="18" charset="0"/>
                    <a:ea typeface="Times New Roman" panose="02020603050405020304" pitchFamily="18" charset="0"/>
                    <a:cs typeface="Times New Roman" panose="02020603050405020304" pitchFamily="18" charset="0"/>
                  </a:rPr>
                  <a:t>-ის ყველა ქვესიმრავლის შესაბამისობა ერთეულოვან ინტერვალთან, </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𝑔: 2</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ka-GE" sz="1800" i="0">
                    <a:effectLst/>
                    <a:latin typeface="Cambria Math" panose="02040503050406030204" pitchFamily="18" charset="0"/>
                    <a:ea typeface="Times New Roman" panose="02020603050405020304" pitchFamily="18" charset="0"/>
                    <a:cs typeface="Times New Roman" panose="02020603050405020304" pitchFamily="18" charset="0"/>
                  </a:rPr>
                  <a:t>𝑆→[0, 1]</a:t>
                </a:r>
                <a:r>
                  <a:rPr lang="en-US" sz="1800" dirty="0">
                    <a:effectLst/>
                    <a:latin typeface="Sylfaen" panose="010A0502050306030303" pitchFamily="18" charset="0"/>
                    <a:ea typeface="Times New Roman" panose="02020603050405020304" pitchFamily="18" charset="0"/>
                    <a:cs typeface="Times New Roman" panose="02020603050405020304" pitchFamily="18" charset="0"/>
                  </a:rPr>
                  <a:t>,</a:t>
                </a:r>
                <a:endParaRPr lang="ka-GE" sz="1800" dirty="0">
                  <a:effectLst/>
                  <a:latin typeface="Sylfaen" panose="010A0502050306030303" pitchFamily="18" charset="0"/>
                  <a:ea typeface="Times New Roman" panose="02020603050405020304" pitchFamily="18" charset="0"/>
                  <a:cs typeface="Times New Roman" panose="02020603050405020304" pitchFamily="18" charset="0"/>
                </a:endParaRPr>
              </a:p>
              <a:p>
                <a:r>
                  <a:rPr lang="en-US" sz="1800" dirty="0">
                    <a:effectLst/>
                    <a:latin typeface="Sylfaen" panose="010A0502050306030303" pitchFamily="18" charset="0"/>
                    <a:cs typeface="Times New Roman" panose="02020603050405020304" pitchFamily="18" charset="0"/>
                  </a:rPr>
                  <a:t>G-</a:t>
                </a:r>
                <a:r>
                  <a:rPr lang="ka-GE" sz="1800" dirty="0">
                    <a:effectLst/>
                    <a:latin typeface="Sylfaen" panose="010A0502050306030303" pitchFamily="18" charset="0"/>
                    <a:cs typeface="Times New Roman" panose="02020603050405020304" pitchFamily="18" charset="0"/>
                  </a:rPr>
                  <a:t>სთან ასოცირებული ალბათობა </a:t>
                </a:r>
                <a:r>
                  <a:rPr lang="ka-GE" sz="1200" i="0">
                    <a:effectLst/>
                    <a:latin typeface="Cambria Math" panose="02040503050406030204" pitchFamily="18" charset="0"/>
                    <a:ea typeface="Times New Roman" panose="02020603050405020304" pitchFamily="18" charset="0"/>
                    <a:cs typeface="Times New Roman" panose="02020603050405020304" pitchFamily="18" charset="0"/>
                  </a:rPr>
                  <a:t>𝑃</a:t>
                </a:r>
                <a:r>
                  <a:rPr lang="en-US" sz="1400" i="0">
                    <a:effectLst/>
                    <a:latin typeface="Cambria Math" panose="02040503050406030204" pitchFamily="18" charset="0"/>
                    <a:ea typeface="Times New Roman" panose="02020603050405020304" pitchFamily="18" charset="0"/>
                    <a:cs typeface="Times New Roman" panose="02020603050405020304" pitchFamily="18" charset="0"/>
                  </a:rPr>
                  <a:t>_</a:t>
                </a:r>
                <a:r>
                  <a:rPr lang="ka-GE" sz="1200" i="0">
                    <a:effectLst/>
                    <a:latin typeface="Cambria Math" panose="02040503050406030204" pitchFamily="18" charset="0"/>
                    <a:ea typeface="Calibri" panose="020F0502020204030204" pitchFamily="34" charset="0"/>
                    <a:cs typeface="Times New Roman" panose="02020603050405020304" pitchFamily="18" charset="0"/>
                  </a:rPr>
                  <a:t>𝜎</a:t>
                </a:r>
                <a:r>
                  <a:rPr lang="ka-GE" sz="1800" dirty="0">
                    <a:effectLst/>
                    <a:latin typeface="Sylfaen" panose="010A0502050306030303" pitchFamily="18" charset="0"/>
                    <a:cs typeface="Times New Roman" panose="02020603050405020304" pitchFamily="18" charset="0"/>
                  </a:rPr>
                  <a:t> არის ფუნქცია,</a:t>
                </a:r>
                <a:r>
                  <a:rPr lang="ka-GE" sz="1800" baseline="0" dirty="0">
                    <a:effectLst/>
                    <a:latin typeface="Sylfaen" panose="010A0502050306030303" pitchFamily="18" charset="0"/>
                    <a:cs typeface="Times New Roman" panose="02020603050405020304" pitchFamily="18" charset="0"/>
                  </a:rPr>
                  <a:t> რომელიც მოიცემა შემდეგი ფორმულით. სადაც სიგმა არის ქვესიმრავლეთა კონკრეტული პერმუტაცია. </a:t>
                </a:r>
                <a:r>
                  <a:rPr lang="ka-GE" sz="1200" kern="1200" dirty="0">
                    <a:solidFill>
                      <a:schemeClr val="tx1"/>
                    </a:solidFill>
                    <a:effectLst/>
                    <a:latin typeface="+mn-lt"/>
                    <a:ea typeface="+mn-ea"/>
                    <a:cs typeface="+mn-cs"/>
                  </a:rPr>
                  <a:t>შოკეს ინტეგრალით აგრეგირებისას ჩვენ გამოვიყენებთ ისეთ </a:t>
                </a:r>
                <a:r>
                  <a:rPr lang="ka-GE" sz="1200" i="0" kern="1200">
                    <a:solidFill>
                      <a:schemeClr val="tx1"/>
                    </a:solidFill>
                    <a:effectLst/>
                    <a:latin typeface="+mn-lt"/>
                    <a:ea typeface="+mn-ea"/>
                    <a:cs typeface="+mn-cs"/>
                  </a:rPr>
                  <a:t>𝜎</a:t>
                </a:r>
                <a:r>
                  <a:rPr lang="ka-GE" sz="1200" kern="1200" dirty="0">
                    <a:solidFill>
                      <a:schemeClr val="tx1"/>
                    </a:solidFill>
                    <a:effectLst/>
                    <a:latin typeface="+mn-lt"/>
                    <a:ea typeface="+mn-ea"/>
                    <a:cs typeface="+mn-cs"/>
                  </a:rPr>
                  <a:t>-ს, რომელიც </a:t>
                </a:r>
                <a:r>
                  <a:rPr lang="ka-GE" sz="1200" i="0" kern="1200">
                    <a:solidFill>
                      <a:schemeClr val="tx1"/>
                    </a:solidFill>
                    <a:effectLst/>
                    <a:latin typeface="+mn-lt"/>
                    <a:ea typeface="+mn-ea"/>
                    <a:cs typeface="+mn-cs"/>
                  </a:rPr>
                  <a:t>𝜔</a:t>
                </a:r>
                <a:r>
                  <a:rPr lang="en-US" sz="1200" i="0" kern="1200">
                    <a:solidFill>
                      <a:schemeClr val="tx1"/>
                    </a:solidFill>
                    <a:effectLst/>
                    <a:latin typeface="+mn-lt"/>
                    <a:ea typeface="+mn-ea"/>
                    <a:cs typeface="+mn-cs"/>
                  </a:rPr>
                  <a:t>_</a:t>
                </a:r>
                <a:r>
                  <a:rPr lang="ka-GE" sz="1200" i="0" kern="1200">
                    <a:solidFill>
                      <a:schemeClr val="tx1"/>
                    </a:solidFill>
                    <a:effectLst/>
                    <a:latin typeface="+mn-lt"/>
                    <a:ea typeface="+mn-ea"/>
                    <a:cs typeface="+mn-cs"/>
                  </a:rPr>
                  <a:t>𝑖</a:t>
                </a:r>
                <a:r>
                  <a:rPr lang="ka-GE" sz="1200" kern="1200" dirty="0">
                    <a:solidFill>
                      <a:schemeClr val="tx1"/>
                    </a:solidFill>
                    <a:effectLst/>
                    <a:latin typeface="+mn-lt"/>
                    <a:ea typeface="+mn-ea"/>
                    <a:cs typeface="+mn-cs"/>
                  </a:rPr>
                  <a:t>-ებს (ჩვენს შემთხვევაში ატრიბუტებს) დაალაგებს კლებადობით.</a:t>
                </a:r>
                <a:endParaRPr lang="en-US" dirty="0"/>
              </a:p>
            </p:txBody>
          </p:sp>
        </mc:Fallback>
      </mc:AlternateContent>
      <p:sp>
        <p:nvSpPr>
          <p:cNvPr id="4" name="Slide Number Placeholder 3"/>
          <p:cNvSpPr>
            <a:spLocks noGrp="1"/>
          </p:cNvSpPr>
          <p:nvPr>
            <p:ph type="sldNum" sz="quarter" idx="5"/>
          </p:nvPr>
        </p:nvSpPr>
        <p:spPr/>
        <p:txBody>
          <a:bodyPr/>
          <a:lstStyle/>
          <a:p>
            <a:fld id="{F6015080-6FCE-434A-9923-429694C9A65B}" type="slidenum">
              <a:rPr lang="en-US" smtClean="0"/>
              <a:t>16</a:t>
            </a:fld>
            <a:endParaRPr lang="en-US"/>
          </a:p>
        </p:txBody>
      </p:sp>
    </p:spTree>
    <p:extLst>
      <p:ext uri="{BB962C8B-B14F-4D97-AF65-F5344CB8AC3E}">
        <p14:creationId xmlns:p14="http://schemas.microsoft.com/office/powerpoint/2010/main" val="3134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800" dirty="0">
                <a:effectLst/>
                <a:latin typeface="Sylfaen" panose="010A0502050306030303" pitchFamily="18" charset="0"/>
                <a:ea typeface="Calibri" panose="020F0502020204030204" pitchFamily="34" charset="0"/>
                <a:cs typeface="Times New Roman" panose="02020603050405020304" pitchFamily="18" charset="0"/>
              </a:rPr>
              <a:t>შედეგების სადემონსტრაციოდ შევქმნით დემო ვებ-აპლიკაციას. ის შედგება ადმინისტრატორის პანელისა და </a:t>
            </a:r>
            <a:r>
              <a:rPr lang="en-US" sz="1800" dirty="0">
                <a:effectLst/>
                <a:latin typeface="Sylfaen" panose="010A0502050306030303" pitchFamily="18" charset="0"/>
                <a:ea typeface="Calibri" panose="020F0502020204030204" pitchFamily="34" charset="0"/>
                <a:cs typeface="Times New Roman" panose="02020603050405020304" pitchFamily="18" charset="0"/>
              </a:rPr>
              <a:t>REST-API-</a:t>
            </a:r>
            <a:r>
              <a:rPr lang="ka-GE" sz="1800" dirty="0">
                <a:effectLst/>
                <a:latin typeface="Sylfaen" panose="010A0502050306030303" pitchFamily="18" charset="0"/>
                <a:ea typeface="Calibri" panose="020F0502020204030204" pitchFamily="34" charset="0"/>
                <a:cs typeface="Times New Roman" panose="02020603050405020304" pitchFamily="18" charset="0"/>
              </a:rPr>
              <a:t>სგან. ადმინისტრატორის პანელში შესაბამისი უფლებების მქონე მომხმარებელი შეძლებს დემპსტერ-შეიფერის სტრუქტურის შემადგენელი ნაწილების კონფიგურირებას. </a:t>
            </a:r>
            <a:r>
              <a:rPr lang="en-US" sz="1800" dirty="0">
                <a:effectLst/>
                <a:latin typeface="Sylfaen" panose="010A0502050306030303" pitchFamily="18" charset="0"/>
                <a:ea typeface="Calibri" panose="020F0502020204030204" pitchFamily="34" charset="0"/>
                <a:cs typeface="Times New Roman" panose="02020603050405020304" pitchFamily="18" charset="0"/>
              </a:rPr>
              <a:t>API-</a:t>
            </a:r>
            <a:r>
              <a:rPr lang="ka-GE" sz="1800" dirty="0">
                <a:effectLst/>
                <a:latin typeface="Sylfaen" panose="010A0502050306030303" pitchFamily="18" charset="0"/>
                <a:ea typeface="Calibri" panose="020F0502020204030204" pitchFamily="34" charset="0"/>
                <a:cs typeface="Times New Roman" panose="02020603050405020304" pitchFamily="18" charset="0"/>
              </a:rPr>
              <a:t>ს გამოყენებით კი მომხმარებლებს ამ კონკრეტული მონაცემებისთვის დაუბრუნდებათ განხილული აგრეგირების მეთოდების გამოყენებით მიღებული რანჟირებული შედეგები.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015080-6FCE-434A-9923-429694C9A65B}" type="slidenum">
              <a:rPr lang="en-US" smtClean="0"/>
              <a:t>20</a:t>
            </a:fld>
            <a:endParaRPr lang="en-US"/>
          </a:p>
        </p:txBody>
      </p:sp>
    </p:spTree>
    <p:extLst>
      <p:ext uri="{BB962C8B-B14F-4D97-AF65-F5344CB8AC3E}">
        <p14:creationId xmlns:p14="http://schemas.microsoft.com/office/powerpoint/2010/main" val="415354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a:t>რამდენად მიმანიშნებელია ეს სიმპტომი ამ დაავედების</a:t>
            </a:r>
            <a:endParaRPr lang="en-US"/>
          </a:p>
        </p:txBody>
      </p:sp>
      <p:sp>
        <p:nvSpPr>
          <p:cNvPr id="4" name="Slide Number Placeholder 3"/>
          <p:cNvSpPr>
            <a:spLocks noGrp="1"/>
          </p:cNvSpPr>
          <p:nvPr>
            <p:ph type="sldNum" sz="quarter" idx="5"/>
          </p:nvPr>
        </p:nvSpPr>
        <p:spPr/>
        <p:txBody>
          <a:bodyPr/>
          <a:lstStyle/>
          <a:p>
            <a:fld id="{F6015080-6FCE-434A-9923-429694C9A65B}" type="slidenum">
              <a:rPr lang="en-US" smtClean="0"/>
              <a:t>25</a:t>
            </a:fld>
            <a:endParaRPr lang="en-US"/>
          </a:p>
        </p:txBody>
      </p:sp>
    </p:spTree>
    <p:extLst>
      <p:ext uri="{BB962C8B-B14F-4D97-AF65-F5344CB8AC3E}">
        <p14:creationId xmlns:p14="http://schemas.microsoft.com/office/powerpoint/2010/main" val="118447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12-Jul-22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11287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5725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95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023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52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12-Jul-22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59677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0260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84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1396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9240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12-Jul-22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7903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12-Jul-22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694371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7"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1F67AA-D605-40F2-9021-43C93CF2C09F}"/>
              </a:ext>
            </a:extLst>
          </p:cNvPr>
          <p:cNvSpPr>
            <a:spLocks noGrp="1"/>
          </p:cNvSpPr>
          <p:nvPr>
            <p:ph type="ctrTitle"/>
          </p:nvPr>
        </p:nvSpPr>
        <p:spPr>
          <a:xfrm>
            <a:off x="5334000" y="1517650"/>
            <a:ext cx="6096002" cy="2244724"/>
          </a:xfrm>
        </p:spPr>
        <p:txBody>
          <a:bodyPr vert="horz" lIns="91440" tIns="45720" rIns="91440" bIns="45720" rtlCol="0" anchor="t">
            <a:normAutofit/>
          </a:bodyPr>
          <a:lstStyle/>
          <a:p>
            <a:r>
              <a:rPr lang="en-US" sz="2400" kern="1200" spc="-50" baseline="0" dirty="0" err="1">
                <a:solidFill>
                  <a:schemeClr val="tx1"/>
                </a:solidFill>
                <a:latin typeface="+mj-lt"/>
                <a:ea typeface="+mj-ea"/>
                <a:cs typeface="+mj-cs"/>
              </a:rPr>
              <a:t>დემპსტერ-შეიფერის</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მონაცემთა</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ტანის</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გამოყენება</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სამედიცინო</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დიაგნოსტიკაში</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მრავალკრიტერიუმიანი</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გადაწყვეტილებების</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მიღების</a:t>
            </a:r>
            <a:r>
              <a:rPr lang="en-US" sz="2400" kern="1200" spc="-50" baseline="0" dirty="0">
                <a:solidFill>
                  <a:schemeClr val="tx1"/>
                </a:solidFill>
                <a:latin typeface="+mj-lt"/>
                <a:ea typeface="+mj-ea"/>
                <a:cs typeface="+mj-cs"/>
              </a:rPr>
              <a:t> </a:t>
            </a:r>
            <a:r>
              <a:rPr lang="en-US" sz="2400" kern="1200" spc="-50" baseline="0" dirty="0" err="1">
                <a:solidFill>
                  <a:schemeClr val="tx1"/>
                </a:solidFill>
                <a:latin typeface="+mj-lt"/>
                <a:ea typeface="+mj-ea"/>
                <a:cs typeface="+mj-cs"/>
              </a:rPr>
              <a:t>პროცესში</a:t>
            </a:r>
            <a:endParaRPr lang="en-US" sz="2400" kern="1200" spc="-50" baseline="0" dirty="0">
              <a:solidFill>
                <a:schemeClr val="tx1"/>
              </a:solidFill>
              <a:latin typeface="+mj-lt"/>
              <a:ea typeface="+mj-ea"/>
              <a:cs typeface="+mj-cs"/>
            </a:endParaRPr>
          </a:p>
        </p:txBody>
      </p:sp>
      <p:pic>
        <p:nvPicPr>
          <p:cNvPr id="99" name="Picture 3">
            <a:extLst>
              <a:ext uri="{FF2B5EF4-FFF2-40B4-BE49-F238E27FC236}">
                <a16:creationId xmlns:a16="http://schemas.microsoft.com/office/drawing/2014/main" id="{3BA2DDD0-0D3C-1139-6E0C-B1D40BD66DF7}"/>
              </a:ext>
            </a:extLst>
          </p:cNvPr>
          <p:cNvPicPr>
            <a:picLocks noChangeAspect="1"/>
          </p:cNvPicPr>
          <p:nvPr/>
        </p:nvPicPr>
        <p:blipFill rotWithShape="1">
          <a:blip r:embed="rId2"/>
          <a:srcRect r="38" b="3"/>
          <a:stretch/>
        </p:blipFill>
        <p:spPr>
          <a:xfrm>
            <a:off x="20" y="758953"/>
            <a:ext cx="5333979" cy="5335854"/>
          </a:xfrm>
          <a:prstGeom prst="rect">
            <a:avLst/>
          </a:prstGeom>
        </p:spPr>
      </p:pic>
      <p:sp>
        <p:nvSpPr>
          <p:cNvPr id="3" name="Subtitle 2">
            <a:extLst>
              <a:ext uri="{FF2B5EF4-FFF2-40B4-BE49-F238E27FC236}">
                <a16:creationId xmlns:a16="http://schemas.microsoft.com/office/drawing/2014/main" id="{16686545-34BB-4BAD-BAEC-51CE7BAE29EB}"/>
              </a:ext>
            </a:extLst>
          </p:cNvPr>
          <p:cNvSpPr>
            <a:spLocks noGrp="1"/>
          </p:cNvSpPr>
          <p:nvPr>
            <p:ph type="subTitle" idx="1"/>
          </p:nvPr>
        </p:nvSpPr>
        <p:spPr>
          <a:xfrm>
            <a:off x="5419746" y="4514850"/>
            <a:ext cx="5929571" cy="1581150"/>
          </a:xfrm>
        </p:spPr>
        <p:txBody>
          <a:bodyPr vert="horz" lIns="91440" tIns="45720" rIns="91440" bIns="45720" rtlCol="0">
            <a:normAutofit fontScale="77500" lnSpcReduction="20000"/>
          </a:bodyPr>
          <a:lstStyle/>
          <a:p>
            <a:pPr algn="l">
              <a:lnSpc>
                <a:spcPct val="95000"/>
              </a:lnSpc>
            </a:pPr>
            <a:r>
              <a:rPr lang="en-US" sz="1700" dirty="0" err="1"/>
              <a:t>მერი</a:t>
            </a:r>
            <a:r>
              <a:rPr lang="en-US" sz="1700" dirty="0"/>
              <a:t> </a:t>
            </a:r>
            <a:r>
              <a:rPr lang="en-US" sz="1700" dirty="0" err="1"/>
              <a:t>ჭონიშვილი</a:t>
            </a:r>
            <a:endParaRPr lang="en-US" sz="1700" dirty="0"/>
          </a:p>
          <a:p>
            <a:pPr algn="l">
              <a:lnSpc>
                <a:spcPct val="95000"/>
              </a:lnSpc>
            </a:pPr>
            <a:endParaRPr lang="en-US" sz="1700" dirty="0"/>
          </a:p>
          <a:p>
            <a:pPr algn="l">
              <a:lnSpc>
                <a:spcPct val="95000"/>
              </a:lnSpc>
            </a:pPr>
            <a:r>
              <a:rPr lang="en-US" sz="1700" dirty="0" err="1"/>
              <a:t>ივ</a:t>
            </a:r>
            <a:r>
              <a:rPr lang="ka-GE" sz="1700" dirty="0"/>
              <a:t>ანე</a:t>
            </a:r>
            <a:r>
              <a:rPr lang="en-US" sz="1700" dirty="0"/>
              <a:t> </a:t>
            </a:r>
            <a:r>
              <a:rPr lang="en-US" sz="1700" dirty="0" err="1"/>
              <a:t>ჯავახიშვილის</a:t>
            </a:r>
            <a:r>
              <a:rPr lang="en-US" sz="1700" dirty="0"/>
              <a:t> </a:t>
            </a:r>
            <a:r>
              <a:rPr lang="en-US" sz="1700" dirty="0" err="1"/>
              <a:t>სახელობის</a:t>
            </a:r>
            <a:r>
              <a:rPr lang="en-US" sz="1700" dirty="0"/>
              <a:t> </a:t>
            </a:r>
            <a:r>
              <a:rPr lang="en-US" sz="1700" dirty="0" err="1"/>
              <a:t>თბილისის</a:t>
            </a:r>
            <a:r>
              <a:rPr lang="en-US" sz="1700" dirty="0"/>
              <a:t> </a:t>
            </a:r>
            <a:r>
              <a:rPr lang="en-US" sz="1700" dirty="0" err="1"/>
              <a:t>სახელმწიფო</a:t>
            </a:r>
            <a:r>
              <a:rPr lang="en-US" sz="1700" dirty="0"/>
              <a:t> </a:t>
            </a:r>
            <a:r>
              <a:rPr lang="en-US" sz="1700" dirty="0" err="1"/>
              <a:t>უნივერსიტეტი</a:t>
            </a:r>
            <a:endParaRPr lang="en-US" sz="1700" dirty="0"/>
          </a:p>
          <a:p>
            <a:pPr algn="l">
              <a:lnSpc>
                <a:spcPct val="95000"/>
              </a:lnSpc>
            </a:pPr>
            <a:r>
              <a:rPr lang="en-US" sz="1200" dirty="0" err="1"/>
              <a:t>ზუსტ</a:t>
            </a:r>
            <a:r>
              <a:rPr lang="en-US" sz="1200" dirty="0"/>
              <a:t> </a:t>
            </a:r>
            <a:r>
              <a:rPr lang="en-US" sz="1200" dirty="0" err="1"/>
              <a:t>და</a:t>
            </a:r>
            <a:r>
              <a:rPr lang="en-US" sz="1200" dirty="0"/>
              <a:t> </a:t>
            </a:r>
            <a:r>
              <a:rPr lang="en-US" sz="1200" dirty="0" err="1"/>
              <a:t>საბუნებისმეტყველო</a:t>
            </a:r>
            <a:r>
              <a:rPr lang="en-US" sz="1200" dirty="0"/>
              <a:t> </a:t>
            </a:r>
            <a:r>
              <a:rPr lang="en-US" sz="1200" dirty="0" err="1"/>
              <a:t>მეცნიერებათა</a:t>
            </a:r>
            <a:r>
              <a:rPr lang="en-US" sz="1200" dirty="0"/>
              <a:t> </a:t>
            </a:r>
            <a:r>
              <a:rPr lang="en-US" sz="1200" dirty="0" err="1"/>
              <a:t>ფაკულტეტის</a:t>
            </a:r>
            <a:r>
              <a:rPr lang="en-US" sz="1200" dirty="0"/>
              <a:t> </a:t>
            </a:r>
            <a:r>
              <a:rPr lang="en-US" sz="1200" dirty="0" err="1"/>
              <a:t>ინფორმაციული</a:t>
            </a:r>
            <a:r>
              <a:rPr lang="en-US" sz="1200" dirty="0"/>
              <a:t> </a:t>
            </a:r>
            <a:r>
              <a:rPr lang="en-US" sz="1200" dirty="0" err="1"/>
              <a:t>სისტემების</a:t>
            </a:r>
            <a:r>
              <a:rPr lang="en-US" sz="1200" dirty="0"/>
              <a:t> </a:t>
            </a:r>
            <a:r>
              <a:rPr lang="en-US" sz="1200" dirty="0" err="1"/>
              <a:t>სამაგისტრო</a:t>
            </a:r>
            <a:r>
              <a:rPr lang="en-US" sz="1200" dirty="0"/>
              <a:t> </a:t>
            </a:r>
            <a:r>
              <a:rPr lang="en-US" sz="1200" dirty="0" err="1"/>
              <a:t>პროგრამა</a:t>
            </a:r>
            <a:endParaRPr lang="en-US" sz="1200" dirty="0"/>
          </a:p>
          <a:p>
            <a:pPr algn="l">
              <a:lnSpc>
                <a:spcPct val="95000"/>
              </a:lnSpc>
            </a:pPr>
            <a:r>
              <a:rPr lang="en-US" sz="1700" dirty="0" err="1"/>
              <a:t>თბილისი</a:t>
            </a:r>
            <a:r>
              <a:rPr lang="en-US" sz="1700" dirty="0"/>
              <a:t>, 2022</a:t>
            </a:r>
          </a:p>
        </p:txBody>
      </p:sp>
      <p:pic>
        <p:nvPicPr>
          <p:cNvPr id="6" name="Picture 5">
            <a:extLst>
              <a:ext uri="{FF2B5EF4-FFF2-40B4-BE49-F238E27FC236}">
                <a16:creationId xmlns:a16="http://schemas.microsoft.com/office/drawing/2014/main" id="{07694BCA-3ACC-42A8-BEF9-16A8BAAD5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05249" y="6113227"/>
            <a:ext cx="746021" cy="750994"/>
          </a:xfrm>
          <a:prstGeom prst="rect">
            <a:avLst/>
          </a:prstGeom>
        </p:spPr>
      </p:pic>
    </p:spTree>
    <p:extLst>
      <p:ext uri="{BB962C8B-B14F-4D97-AF65-F5344CB8AC3E}">
        <p14:creationId xmlns:p14="http://schemas.microsoft.com/office/powerpoint/2010/main" val="157956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D777C-51A2-4D8E-8FA7-4ACDFA4FBA88}"/>
              </a:ext>
            </a:extLst>
          </p:cNvPr>
          <p:cNvSpPr>
            <a:spLocks noGrp="1"/>
          </p:cNvSpPr>
          <p:nvPr>
            <p:ph type="title"/>
          </p:nvPr>
        </p:nvSpPr>
        <p:spPr>
          <a:xfrm>
            <a:off x="3465790" y="758952"/>
            <a:ext cx="5221009" cy="793624"/>
          </a:xfrm>
        </p:spPr>
        <p:txBody>
          <a:bodyPr>
            <a:noAutofit/>
          </a:bodyPr>
          <a:lstStyle/>
          <a:p>
            <a:pPr algn="ctr"/>
            <a:r>
              <a:rPr lang="ka-GE" sz="3200" dirty="0"/>
              <a:t>მონაცემების შეკრება</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6D35DA-4C21-41AA-932A-71CC8EA0E7D9}"/>
                  </a:ext>
                </a:extLst>
              </p:cNvPr>
              <p:cNvSpPr>
                <a:spLocks noGrp="1"/>
              </p:cNvSpPr>
              <p:nvPr>
                <p:ph idx="1"/>
              </p:nvPr>
            </p:nvSpPr>
            <p:spPr>
              <a:xfrm>
                <a:off x="1517904" y="1552576"/>
                <a:ext cx="6769761" cy="4546471"/>
              </a:xfrm>
            </p:spPr>
            <p:txBody>
              <a:bodyPr>
                <a:normAutofit/>
              </a:bodyPr>
              <a:lstStyle/>
              <a:p>
                <a:pPr>
                  <a:lnSpc>
                    <a:spcPct val="95000"/>
                  </a:lnSpc>
                </a:pPr>
                <a:r>
                  <a:rPr lang="en-US" sz="1500" dirty="0"/>
                  <a:t>q-ROFN </a:t>
                </a:r>
                <a:r>
                  <a:rPr lang="ka-GE" sz="1500" dirty="0"/>
                  <a:t>სარგებლიანობის მატრიცის შედგენა</a:t>
                </a:r>
              </a:p>
              <a:p>
                <a:pPr marL="651510" lvl="1" indent="-285750">
                  <a:lnSpc>
                    <a:spcPct val="95000"/>
                  </a:lnSpc>
                  <a:buFontTx/>
                  <a:buChar char="-"/>
                </a:pPr>
                <a:r>
                  <a:rPr lang="ka-GE" sz="1500" dirty="0"/>
                  <a:t>მომხმარებლისგან ორთოწყვილების მიღება</a:t>
                </a:r>
              </a:p>
              <a:p>
                <a:pPr marL="651510" lvl="1" indent="-285750">
                  <a:lnSpc>
                    <a:spcPct val="95000"/>
                  </a:lnSpc>
                  <a:buFontTx/>
                  <a:buChar char="-"/>
                </a:pPr>
                <a:r>
                  <a:rPr lang="ka-GE" sz="1500" dirty="0"/>
                  <a:t>ორთოწყვილების გენერაცია დისკრიმინაციული ანალიზის მეთოდის დახმარებით</a:t>
                </a:r>
                <a:endParaRPr lang="en-US" sz="1500" dirty="0"/>
              </a:p>
              <a:p>
                <a:pPr lvl="2" indent="0">
                  <a:lnSpc>
                    <a:spcPct val="95000"/>
                  </a:lnSpc>
                  <a:buNone/>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supHide m:val="on"/>
                          <m:ctrlPr>
                            <a:rPr lang="en-US" sz="1400" i="1">
                              <a:effectLst/>
                              <a:latin typeface="Cambria Math" panose="02040503050406030204" pitchFamily="18" charset="0"/>
                            </a:rPr>
                          </m:ctrlPr>
                        </m:naryPr>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𝑘</m:t>
                          </m:r>
                          <m:r>
                            <a:rPr lang="ka-GE" sz="1400" i="1">
                              <a:effectLst/>
                              <a:latin typeface="Cambria Math" panose="02040503050406030204" pitchFamily="18" charset="0"/>
                              <a:ea typeface="Calibri" panose="020F0502020204030204" pitchFamily="34" charset="0"/>
                              <a:cs typeface="Times New Roman" panose="02020603050405020304" pitchFamily="18" charset="0"/>
                            </a:rPr>
                            <m:t>𝜖</m:t>
                          </m:r>
                          <m:r>
                            <a:rPr lang="ka-GE" sz="1400" i="1">
                              <a:effectLst/>
                              <a:latin typeface="Cambria Math" panose="02040503050406030204" pitchFamily="18" charset="0"/>
                              <a:ea typeface="Calibri" panose="020F0502020204030204" pitchFamily="34" charset="0"/>
                              <a:cs typeface="Times New Roman" panose="02020603050405020304" pitchFamily="18" charset="0"/>
                            </a:rPr>
                            <m:t>𝐷</m:t>
                          </m:r>
                          <m:r>
                            <a:rPr lang="ka-GE" sz="1400" i="1">
                              <a:effectLst/>
                              <a:latin typeface="Cambria Math" panose="02040503050406030204" pitchFamily="18" charset="0"/>
                              <a:ea typeface="Calibri" panose="020F0502020204030204" pitchFamily="34" charset="0"/>
                              <a:cs typeface="Times New Roman" panose="02020603050405020304" pitchFamily="18" charset="0"/>
                            </a:rPr>
                            <m:t>, </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𝑘</m:t>
                          </m:r>
                          <m:r>
                            <a:rPr lang="ka-GE" sz="1400" i="1">
                              <a:effectLst/>
                              <a:latin typeface="Cambria Math" panose="02040503050406030204" pitchFamily="18" charset="0"/>
                              <a:ea typeface="Calibri" panose="020F0502020204030204" pitchFamily="34" charset="0"/>
                              <a:cs typeface="Times New Roman" panose="02020603050405020304" pitchFamily="18" charset="0"/>
                            </a:rPr>
                            <m:t>≠</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𝑗</m:t>
                          </m:r>
                        </m:sub>
                        <m:sup/>
                        <m:e>
                          <m:f>
                            <m:fPr>
                              <m:ctrlPr>
                                <a:rPr lang="en-US" sz="1400" i="1">
                                  <a:effectLst/>
                                  <a:latin typeface="Cambria Math" panose="02040503050406030204" pitchFamily="18" charset="0"/>
                                </a:rPr>
                              </m:ctrlPr>
                            </m:fPr>
                            <m:num>
                              <m:r>
                                <a:rPr lang="ka-GE"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𝜒</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𝐿𝑎𝑟𝑔𝑒</m:t>
                                  </m:r>
                                  <m:r>
                                    <a:rPr lang="ka-GE" sz="1400" i="1">
                                      <a:effectLst/>
                                      <a:latin typeface="Cambria Math" panose="02040503050406030204" pitchFamily="18" charset="0"/>
                                      <a:ea typeface="Calibri" panose="020F0502020204030204" pitchFamily="34" charset="0"/>
                                      <a:cs typeface="Times New Roman" panose="02020603050405020304" pitchFamily="18" charset="0"/>
                                    </a:rPr>
                                    <m:t>−</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𝑟𝑎𝑡𝑖𝑜</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m:t>
                              </m:r>
                              <m:f>
                                <m:fPr>
                                  <m:type m:val="skw"/>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𝑖𝑗</m:t>
                                      </m:r>
                                    </m:sub>
                                  </m:sSub>
                                </m:num>
                                <m:den>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𝑖𝑘</m:t>
                                      </m:r>
                                    </m:sub>
                                  </m:sSub>
                                </m:den>
                              </m:f>
                              <m:r>
                                <a:rPr lang="ka-GE" sz="1400"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−1</m:t>
                              </m:r>
                            </m:den>
                          </m:f>
                        </m:e>
                      </m:nary>
                    </m:oMath>
                  </m:oMathPara>
                </a14:m>
                <a:endParaRPr lang="en-US" sz="1400" dirty="0"/>
              </a:p>
              <a:p>
                <a:pPr lvl="2" indent="0">
                  <a:lnSpc>
                    <a:spcPct val="95000"/>
                  </a:lnSpc>
                  <a:buNone/>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supHide m:val="on"/>
                          <m:ctrlPr>
                            <a:rPr lang="en-US" sz="1400" i="1">
                              <a:effectLst/>
                              <a:latin typeface="Cambria Math" panose="02040503050406030204" pitchFamily="18" charset="0"/>
                            </a:rPr>
                          </m:ctrlPr>
                        </m:naryPr>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𝑘</m:t>
                          </m:r>
                          <m:r>
                            <a:rPr lang="ka-GE" sz="1400" i="1">
                              <a:effectLst/>
                              <a:latin typeface="Cambria Math" panose="02040503050406030204" pitchFamily="18" charset="0"/>
                              <a:ea typeface="Calibri" panose="020F0502020204030204" pitchFamily="34" charset="0"/>
                              <a:cs typeface="Times New Roman" panose="02020603050405020304" pitchFamily="18" charset="0"/>
                            </a:rPr>
                            <m:t>𝜖</m:t>
                          </m:r>
                          <m:r>
                            <a:rPr lang="ka-GE" sz="1400" i="1">
                              <a:effectLst/>
                              <a:latin typeface="Cambria Math" panose="02040503050406030204" pitchFamily="18" charset="0"/>
                              <a:ea typeface="Calibri" panose="020F0502020204030204" pitchFamily="34" charset="0"/>
                              <a:cs typeface="Times New Roman" panose="02020603050405020304" pitchFamily="18" charset="0"/>
                            </a:rPr>
                            <m:t>𝐷</m:t>
                          </m:r>
                          <m:r>
                            <a:rPr lang="ka-GE" sz="1400" i="1">
                              <a:effectLst/>
                              <a:latin typeface="Cambria Math" panose="02040503050406030204" pitchFamily="18" charset="0"/>
                              <a:ea typeface="Calibri" panose="020F0502020204030204" pitchFamily="34" charset="0"/>
                              <a:cs typeface="Times New Roman" panose="02020603050405020304" pitchFamily="18" charset="0"/>
                            </a:rPr>
                            <m:t>1, </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𝑘</m:t>
                          </m:r>
                          <m:r>
                            <a:rPr lang="ka-GE" sz="1400" i="1">
                              <a:effectLst/>
                              <a:latin typeface="Cambria Math" panose="02040503050406030204" pitchFamily="18" charset="0"/>
                              <a:ea typeface="Calibri" panose="020F0502020204030204" pitchFamily="34" charset="0"/>
                              <a:cs typeface="Times New Roman" panose="02020603050405020304" pitchFamily="18" charset="0"/>
                            </a:rPr>
                            <m:t>≠</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𝑗</m:t>
                          </m:r>
                        </m:sub>
                        <m:sup/>
                        <m:e>
                          <m:f>
                            <m:fPr>
                              <m:ctrlPr>
                                <a:rPr lang="en-US" sz="1400" i="1">
                                  <a:effectLst/>
                                  <a:latin typeface="Cambria Math" panose="02040503050406030204" pitchFamily="18" charset="0"/>
                                </a:rPr>
                              </m:ctrlPr>
                            </m:fPr>
                            <m:num>
                              <m:r>
                                <a:rPr lang="ka-GE"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𝜒</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𝐿𝑎𝑟𝑔𝑒</m:t>
                                  </m:r>
                                  <m:r>
                                    <a:rPr lang="ka-GE" sz="1400" i="1">
                                      <a:effectLst/>
                                      <a:latin typeface="Cambria Math" panose="02040503050406030204" pitchFamily="18" charset="0"/>
                                      <a:ea typeface="Calibri" panose="020F0502020204030204" pitchFamily="34" charset="0"/>
                                      <a:cs typeface="Times New Roman" panose="02020603050405020304" pitchFamily="18" charset="0"/>
                                    </a:rPr>
                                    <m:t>−</m:t>
                                  </m:r>
                                  <m:r>
                                    <a:rPr lang="ka-GE" sz="1400" i="1">
                                      <a:effectLst/>
                                      <a:latin typeface="Cambria Math" panose="02040503050406030204" pitchFamily="18" charset="0"/>
                                      <a:ea typeface="Calibri" panose="020F0502020204030204" pitchFamily="34" charset="0"/>
                                      <a:cs typeface="Times New Roman" panose="02020603050405020304" pitchFamily="18" charset="0"/>
                                    </a:rPr>
                                    <m:t>𝑟𝑎𝑡𝑖𝑜</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m:t>
                              </m:r>
                              <m:f>
                                <m:fPr>
                                  <m:type m:val="skw"/>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𝑖𝑘</m:t>
                                      </m:r>
                                    </m:sub>
                                  </m:sSub>
                                </m:num>
                                <m:den>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𝑖𝑗</m:t>
                                      </m:r>
                                    </m:sub>
                                  </m:sSub>
                                </m:den>
                              </m:f>
                              <m:r>
                                <a:rPr lang="ka-GE" sz="1400"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400" i="1">
                                      <a:effectLst/>
                                      <a:latin typeface="Cambria Math" panose="02040503050406030204" pitchFamily="18" charset="0"/>
                                    </a:rPr>
                                  </m:ctrlPr>
                                </m:sSubPr>
                                <m:e>
                                  <m:r>
                                    <a:rPr lang="ka-GE"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ka-GE"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ka-GE" sz="1400" i="1">
                                  <a:effectLst/>
                                  <a:latin typeface="Cambria Math" panose="02040503050406030204" pitchFamily="18" charset="0"/>
                                  <a:ea typeface="Calibri" panose="020F0502020204030204" pitchFamily="34" charset="0"/>
                                  <a:cs typeface="Times New Roman" panose="02020603050405020304" pitchFamily="18" charset="0"/>
                                </a:rPr>
                                <m:t>−1</m:t>
                              </m:r>
                            </m:den>
                          </m:f>
                        </m:e>
                      </m:nary>
                    </m:oMath>
                  </m:oMathPara>
                </a14:m>
                <a:endParaRPr lang="en-US" sz="1400" dirty="0"/>
              </a:p>
              <a:p>
                <a:pPr marL="925830" lvl="2" indent="-285750">
                  <a:lnSpc>
                    <a:spcPct val="95000"/>
                  </a:lnSpc>
                  <a:buFontTx/>
                  <a:buChar char="-"/>
                </a:pPr>
                <a:endParaRPr lang="en-US" sz="1500" dirty="0"/>
              </a:p>
              <a:p>
                <a:pPr lvl="1">
                  <a:lnSpc>
                    <a:spcPct val="95000"/>
                  </a:lnSpc>
                </a:pPr>
                <a:r>
                  <a:rPr lang="en-US" sz="1300" dirty="0"/>
                  <a:t>		</a:t>
                </a:r>
                <a14:m>
                  <m:oMath xmlns:m="http://schemas.openxmlformats.org/officeDocument/2006/math">
                    <m:sSub>
                      <m:sSubPr>
                        <m:ctrlPr>
                          <a:rPr lang="en-US" sz="1300" i="1" smtClean="0">
                            <a:effectLst/>
                            <a:latin typeface="Cambria Math" panose="02040503050406030204" pitchFamily="18" charset="0"/>
                          </a:rPr>
                        </m:ctrlPr>
                      </m:sSubPr>
                      <m:e>
                        <m:r>
                          <a:rPr lang="ka-GE" sz="1300" i="1">
                            <a:effectLst/>
                            <a:latin typeface="Cambria Math" panose="02040503050406030204" pitchFamily="18" charset="0"/>
                            <a:ea typeface="Calibri" panose="020F0502020204030204" pitchFamily="34" charset="0"/>
                            <a:cs typeface="Times New Roman" panose="02020603050405020304" pitchFamily="18" charset="0"/>
                          </a:rPr>
                          <m:t>𝜒</m:t>
                        </m:r>
                      </m:e>
                      <m:sub>
                        <m:r>
                          <a:rPr lang="ka-GE" sz="1300" i="1">
                            <a:effectLst/>
                            <a:latin typeface="Cambria Math" panose="02040503050406030204" pitchFamily="18" charset="0"/>
                            <a:ea typeface="Calibri" panose="020F0502020204030204" pitchFamily="34" charset="0"/>
                            <a:cs typeface="Times New Roman" panose="02020603050405020304" pitchFamily="18" charset="0"/>
                          </a:rPr>
                          <m:t>𝐿𝑎𝑟𝑔𝑒</m:t>
                        </m:r>
                        <m:r>
                          <a:rPr lang="ka-GE" sz="1300" i="1">
                            <a:effectLst/>
                            <a:latin typeface="Cambria Math" panose="02040503050406030204" pitchFamily="18" charset="0"/>
                            <a:ea typeface="Calibri" panose="020F0502020204030204" pitchFamily="34" charset="0"/>
                            <a:cs typeface="Times New Roman" panose="02020603050405020304" pitchFamily="18" charset="0"/>
                          </a:rPr>
                          <m:t>−</m:t>
                        </m:r>
                        <m:r>
                          <a:rPr lang="ka-GE" sz="1300" i="1">
                            <a:effectLst/>
                            <a:latin typeface="Cambria Math" panose="02040503050406030204" pitchFamily="18" charset="0"/>
                            <a:ea typeface="Calibri" panose="020F0502020204030204" pitchFamily="34" charset="0"/>
                            <a:cs typeface="Times New Roman" panose="02020603050405020304" pitchFamily="18" charset="0"/>
                          </a:rPr>
                          <m:t>𝑟𝑎𝑡𝑖𝑜</m:t>
                        </m:r>
                      </m:sub>
                    </m:sSub>
                    <m:d>
                      <m:dPr>
                        <m:ctrlPr>
                          <a:rPr lang="en-US" sz="1300" i="1">
                            <a:effectLst/>
                            <a:latin typeface="Cambria Math" panose="02040503050406030204" pitchFamily="18" charset="0"/>
                            <a:ea typeface="Times New Roman" panose="02020603050405020304" pitchFamily="18" charset="0"/>
                          </a:rPr>
                        </m:ctrlPr>
                      </m:dPr>
                      <m:e>
                        <m:r>
                          <m:rPr>
                            <m:sty m:val="p"/>
                          </m:rPr>
                          <a:rPr lang="ka-GE" sz="1300">
                            <a:effectLst/>
                            <a:latin typeface="Cambria Math" panose="02040503050406030204" pitchFamily="18" charset="0"/>
                            <a:ea typeface="Times New Roman" panose="02020603050405020304" pitchFamily="18" charset="0"/>
                            <a:cs typeface="Times New Roman" panose="02020603050405020304" pitchFamily="18" charset="0"/>
                          </a:rPr>
                          <m:t>x</m:t>
                        </m:r>
                      </m:e>
                    </m:d>
                    <m:r>
                      <a:rPr lang="ka-GE" sz="130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300" i="1">
                            <a:effectLst/>
                            <a:latin typeface="Cambria Math" panose="02040503050406030204" pitchFamily="18" charset="0"/>
                            <a:ea typeface="Times New Roman" panose="02020603050405020304" pitchFamily="18" charset="0"/>
                          </a:rPr>
                        </m:ctrlPr>
                      </m:sSupPr>
                      <m:e>
                        <m:r>
                          <a:rPr lang="ka-GE" sz="13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ka-GE" sz="13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ka-GE" sz="13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300" i="1">
                            <a:effectLst/>
                            <a:latin typeface="Cambria Math" panose="02040503050406030204" pitchFamily="18" charset="0"/>
                            <a:ea typeface="Times New Roman" panose="02020603050405020304" pitchFamily="18" charset="0"/>
                          </a:rPr>
                        </m:ctrlPr>
                      </m:dPr>
                      <m:e>
                        <m:r>
                          <a:rPr lang="ka-GE" sz="1300" i="1">
                            <a:effectLst/>
                            <a:latin typeface="Cambria Math" panose="02040503050406030204" pitchFamily="18" charset="0"/>
                            <a:ea typeface="Times New Roman" panose="02020603050405020304" pitchFamily="18" charset="0"/>
                            <a:cs typeface="Times New Roman" panose="02020603050405020304" pitchFamily="18" charset="0"/>
                          </a:rPr>
                          <m:t>0, 1</m:t>
                        </m:r>
                      </m:e>
                    </m:d>
                  </m:oMath>
                </a14:m>
                <a:endParaRPr lang="en-US" sz="1300" dirty="0"/>
              </a:p>
              <a:p>
                <a:pPr marL="925830" lvl="2" indent="-285750">
                  <a:lnSpc>
                    <a:spcPct val="95000"/>
                  </a:lnSpc>
                  <a:buFontTx/>
                  <a:buChar char="-"/>
                </a:pPr>
                <a:endParaRPr lang="ka-GE" sz="1500" dirty="0"/>
              </a:p>
              <a:p>
                <a:pPr indent="0">
                  <a:lnSpc>
                    <a:spcPct val="95000"/>
                  </a:lnSpc>
                  <a:buNone/>
                </a:pPr>
                <a:endParaRPr lang="en-US" sz="1500" dirty="0"/>
              </a:p>
            </p:txBody>
          </p:sp>
        </mc:Choice>
        <mc:Fallback xmlns="">
          <p:sp>
            <p:nvSpPr>
              <p:cNvPr id="3" name="Content Placeholder 2">
                <a:extLst>
                  <a:ext uri="{FF2B5EF4-FFF2-40B4-BE49-F238E27FC236}">
                    <a16:creationId xmlns:a16="http://schemas.microsoft.com/office/drawing/2014/main" id="{686D35DA-4C21-41AA-932A-71CC8EA0E7D9}"/>
                  </a:ext>
                </a:extLst>
              </p:cNvPr>
              <p:cNvSpPr>
                <a:spLocks noGrp="1" noRot="1" noChangeAspect="1" noMove="1" noResize="1" noEditPoints="1" noAdjustHandles="1" noChangeArrowheads="1" noChangeShapeType="1" noTextEdit="1"/>
              </p:cNvSpPr>
              <p:nvPr>
                <p:ph idx="1"/>
              </p:nvPr>
            </p:nvSpPr>
            <p:spPr>
              <a:xfrm>
                <a:off x="1517904" y="1552576"/>
                <a:ext cx="6769761" cy="4546471"/>
              </a:xfrm>
              <a:blipFill>
                <a:blip r:embed="rId3"/>
                <a:stretch>
                  <a:fillRect l="-360" t="-805"/>
                </a:stretch>
              </a:blipFill>
            </p:spPr>
            <p:txBody>
              <a:bodyPr/>
              <a:lstStyle/>
              <a:p>
                <a:r>
                  <a:rPr lang="en-US">
                    <a:noFill/>
                  </a:rPr>
                  <a:t> </a:t>
                </a:r>
              </a:p>
            </p:txBody>
          </p:sp>
        </mc:Fallback>
      </mc:AlternateContent>
      <p:pic>
        <p:nvPicPr>
          <p:cNvPr id="5" name="Picture 4" descr="Text&#10;&#10;Description automatically generated">
            <a:extLst>
              <a:ext uri="{FF2B5EF4-FFF2-40B4-BE49-F238E27FC236}">
                <a16:creationId xmlns:a16="http://schemas.microsoft.com/office/drawing/2014/main" id="{69D1249E-0521-4A87-81BC-BFC34FFA8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767" y="2850776"/>
            <a:ext cx="3858104" cy="1443319"/>
          </a:xfrm>
          <a:prstGeom prst="rect">
            <a:avLst/>
          </a:prstGeom>
        </p:spPr>
      </p:pic>
    </p:spTree>
    <p:extLst>
      <p:ext uri="{BB962C8B-B14F-4D97-AF65-F5344CB8AC3E}">
        <p14:creationId xmlns:p14="http://schemas.microsoft.com/office/powerpoint/2010/main" val="304707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0399-587B-4857-B22C-6D063975AA18}"/>
              </a:ext>
            </a:extLst>
          </p:cNvPr>
          <p:cNvSpPr>
            <a:spLocks noGrp="1"/>
          </p:cNvSpPr>
          <p:nvPr>
            <p:ph type="title"/>
          </p:nvPr>
        </p:nvSpPr>
        <p:spPr>
          <a:xfrm>
            <a:off x="1517904" y="944159"/>
            <a:ext cx="9144000" cy="561908"/>
          </a:xfrm>
        </p:spPr>
        <p:txBody>
          <a:bodyPr>
            <a:normAutofit fontScale="90000"/>
          </a:bodyPr>
          <a:lstStyle/>
          <a:p>
            <a:pPr algn="ctr"/>
            <a:r>
              <a:rPr lang="ka-GE" sz="3600" dirty="0"/>
              <a:t>აგრეგირების მეთოდები</a:t>
            </a:r>
            <a:endParaRPr lang="en-US" sz="3600" dirty="0"/>
          </a:p>
        </p:txBody>
      </p:sp>
      <p:sp>
        <p:nvSpPr>
          <p:cNvPr id="3" name="Content Placeholder 2">
            <a:extLst>
              <a:ext uri="{FF2B5EF4-FFF2-40B4-BE49-F238E27FC236}">
                <a16:creationId xmlns:a16="http://schemas.microsoft.com/office/drawing/2014/main" id="{01CB6F49-F4F9-412D-A954-22491B3D1F16}"/>
              </a:ext>
            </a:extLst>
          </p:cNvPr>
          <p:cNvSpPr>
            <a:spLocks noGrp="1"/>
          </p:cNvSpPr>
          <p:nvPr>
            <p:ph idx="1"/>
          </p:nvPr>
        </p:nvSpPr>
        <p:spPr>
          <a:xfrm>
            <a:off x="1517904" y="1649506"/>
            <a:ext cx="9144000" cy="4449542"/>
          </a:xfrm>
        </p:spPr>
        <p:txBody>
          <a:bodyPr/>
          <a:lstStyle/>
          <a:p>
            <a:r>
              <a:rPr lang="ka-GE" dirty="0"/>
              <a:t>შეწონილი საშუალოს მეთოდი</a:t>
            </a:r>
          </a:p>
          <a:p>
            <a:r>
              <a:rPr lang="ka-GE" dirty="0"/>
              <a:t>დალაგებული შეწონილი საშუალოს მეთოდი</a:t>
            </a:r>
          </a:p>
          <a:p>
            <a:r>
              <a:rPr lang="ka-GE" dirty="0"/>
              <a:t>დემპსტერის ქვედა და ზედა მოლოდინები</a:t>
            </a:r>
          </a:p>
          <a:p>
            <a:r>
              <a:rPr lang="ka-GE" dirty="0"/>
              <a:t>დისკრიმინაციული ანალიზის გამოყენებით</a:t>
            </a:r>
          </a:p>
          <a:p>
            <a:r>
              <a:rPr lang="ka-GE" dirty="0"/>
              <a:t>შოკეს ინტეგრალის გამოყენებით</a:t>
            </a:r>
            <a:endParaRPr lang="en-US" dirty="0"/>
          </a:p>
        </p:txBody>
      </p:sp>
    </p:spTree>
    <p:extLst>
      <p:ext uri="{BB962C8B-B14F-4D97-AF65-F5344CB8AC3E}">
        <p14:creationId xmlns:p14="http://schemas.microsoft.com/office/powerpoint/2010/main" val="302297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4220-99A8-4D9F-8A2F-136E936575D3}"/>
              </a:ext>
            </a:extLst>
          </p:cNvPr>
          <p:cNvSpPr>
            <a:spLocks noGrp="1"/>
          </p:cNvSpPr>
          <p:nvPr>
            <p:ph type="title"/>
          </p:nvPr>
        </p:nvSpPr>
        <p:spPr>
          <a:xfrm>
            <a:off x="1517904" y="890374"/>
            <a:ext cx="9144000" cy="812920"/>
          </a:xfrm>
        </p:spPr>
        <p:txBody>
          <a:bodyPr/>
          <a:lstStyle/>
          <a:p>
            <a:pPr algn="ctr"/>
            <a:r>
              <a:rPr lang="ka-GE" dirty="0"/>
              <a:t>შეწონილი საშუალო</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024459-A468-43C1-A46C-157BAA474E8D}"/>
                  </a:ext>
                </a:extLst>
              </p:cNvPr>
              <p:cNvSpPr>
                <a:spLocks noGrp="1"/>
              </p:cNvSpPr>
              <p:nvPr>
                <p:ph idx="1"/>
              </p:nvPr>
            </p:nvSpPr>
            <p:spPr>
              <a:xfrm>
                <a:off x="1517904" y="2167467"/>
                <a:ext cx="9144000" cy="3127248"/>
              </a:xfrm>
            </p:spPr>
            <p:txBody>
              <a:bodyPr/>
              <a:lstStyle/>
              <a:p>
                <a:pPr>
                  <a:buFont typeface="Wingdings" panose="05000000000000000000" pitchFamily="2" charset="2"/>
                  <a:buChar char="§"/>
                </a:pPr>
                <a14:m>
                  <m:oMath xmlns:m="http://schemas.openxmlformats.org/officeDocument/2006/math">
                    <m:sSub>
                      <m:sSubPr>
                        <m:ctrlPr>
                          <a:rPr lang="en-US" sz="3200" i="1" smtClean="0">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supHide m:val="on"/>
                        <m:ctrlPr>
                          <a:rPr lang="en-US" sz="3200" i="1">
                            <a:effectLst/>
                            <a:latin typeface="Cambria Math" panose="02040503050406030204" pitchFamily="18" charset="0"/>
                          </a:rPr>
                        </m:ctrlPr>
                      </m:naryPr>
                      <m:sub>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e>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𝑖𝑘</m:t>
                            </m:r>
                          </m:sub>
                        </m:sSub>
                      </m:e>
                    </m:nary>
                  </m:oMath>
                </a14:m>
                <a:endParaRPr lang="ka-GE" dirty="0"/>
              </a:p>
              <a:p>
                <a:pPr>
                  <a:buFont typeface="Wingdings" panose="05000000000000000000" pitchFamily="2" charset="2"/>
                  <a:buChar char="§"/>
                </a:pPr>
                <a:r>
                  <a:rPr lang="en-US" dirty="0"/>
                  <a:t>q-ROFN-</a:t>
                </a:r>
                <a:r>
                  <a:rPr lang="ka-GE" dirty="0"/>
                  <a:t>ებისთვის</a:t>
                </a:r>
              </a:p>
              <a:p>
                <a:pPr lvl="1"/>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q</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RFWA</m:t>
                      </m:r>
                      <m:d>
                        <m:dPr>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ka-GE"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ka-GE" i="1">
                          <a:latin typeface="Cambria Math" panose="02040503050406030204" pitchFamily="18" charset="0"/>
                        </a:rPr>
                        <m:t>&lt;1−</m:t>
                      </m:r>
                      <m:nary>
                        <m:naryPr>
                          <m:chr m:val="∏"/>
                          <m:limLoc m:val="undOvr"/>
                          <m:ctrlPr>
                            <a:rPr lang="en-US" i="1">
                              <a:latin typeface="Cambria Math" panose="02040503050406030204" pitchFamily="18" charset="0"/>
                            </a:rPr>
                          </m:ctrlPr>
                        </m:naryPr>
                        <m:sub>
                          <m:r>
                            <a:rPr lang="ka-GE" i="1">
                              <a:latin typeface="Cambria Math" panose="02040503050406030204" pitchFamily="18" charset="0"/>
                            </a:rPr>
                            <m:t>𝑖</m:t>
                          </m:r>
                          <m:r>
                            <a:rPr lang="ka-GE" i="1">
                              <a:latin typeface="Cambria Math" panose="02040503050406030204" pitchFamily="18" charset="0"/>
                            </a:rPr>
                            <m:t>=1</m:t>
                          </m:r>
                        </m:sub>
                        <m:sup>
                          <m:r>
                            <a:rPr lang="ka-GE"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ka-GE" i="1">
                                      <a:latin typeface="Cambria Math" panose="02040503050406030204" pitchFamily="18" charset="0"/>
                                    </a:rPr>
                                    <m:t>1−</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ka-GE" i="1">
                                              <a:latin typeface="Cambria Math" panose="02040503050406030204" pitchFamily="18" charset="0"/>
                                            </a:rPr>
                                            <m:t>𝜇</m:t>
                                          </m:r>
                                        </m:e>
                                        <m:sub>
                                          <m:r>
                                            <a:rPr lang="ka-GE" i="1">
                                              <a:latin typeface="Cambria Math" panose="02040503050406030204" pitchFamily="18" charset="0"/>
                                            </a:rPr>
                                            <m:t>𝑖</m:t>
                                          </m:r>
                                        </m:sub>
                                      </m:sSub>
                                    </m:e>
                                    <m:sup>
                                      <m:r>
                                        <a:rPr lang="ka-GE" i="1">
                                          <a:latin typeface="Cambria Math" panose="02040503050406030204" pitchFamily="18" charset="0"/>
                                        </a:rPr>
                                        <m:t>𝑞</m:t>
                                      </m:r>
                                    </m:sup>
                                  </m:sSup>
                                </m:e>
                              </m:d>
                            </m:e>
                            <m:sup>
                              <m:sSub>
                                <m:sSubPr>
                                  <m:ctrlPr>
                                    <a:rPr lang="en-US" i="1">
                                      <a:latin typeface="Cambria Math" panose="02040503050406030204" pitchFamily="18" charset="0"/>
                                    </a:rPr>
                                  </m:ctrlPr>
                                </m:sSubPr>
                                <m:e>
                                  <m:r>
                                    <a:rPr lang="ka-GE" i="1">
                                      <a:latin typeface="Cambria Math" panose="02040503050406030204" pitchFamily="18" charset="0"/>
                                    </a:rPr>
                                    <m:t>𝑤</m:t>
                                  </m:r>
                                </m:e>
                                <m:sub>
                                  <m:r>
                                    <a:rPr lang="ka-GE" i="1">
                                      <a:latin typeface="Cambria Math" panose="02040503050406030204" pitchFamily="18" charset="0"/>
                                    </a:rPr>
                                    <m:t>𝑖</m:t>
                                  </m:r>
                                </m:sub>
                              </m:sSub>
                            </m:sup>
                          </m:sSup>
                        </m:e>
                      </m:nary>
                      <m:r>
                        <a:rPr lang="ka-GE"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ka-GE" i="1">
                              <a:latin typeface="Cambria Math" panose="02040503050406030204" pitchFamily="18" charset="0"/>
                            </a:rPr>
                            <m:t>𝑖</m:t>
                          </m:r>
                          <m:r>
                            <a:rPr lang="ka-GE" i="1">
                              <a:latin typeface="Cambria Math" panose="02040503050406030204" pitchFamily="18" charset="0"/>
                            </a:rPr>
                            <m:t>=1</m:t>
                          </m:r>
                        </m:sub>
                        <m:sup>
                          <m:r>
                            <a:rPr lang="ka-GE" i="1">
                              <a:latin typeface="Cambria Math" panose="02040503050406030204" pitchFamily="18" charset="0"/>
                            </a:rPr>
                            <m:t>𝑛</m:t>
                          </m:r>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ka-GE" i="1">
                                      <a:latin typeface="Cambria Math" panose="02040503050406030204" pitchFamily="18" charset="0"/>
                                    </a:rPr>
                                    <m:t>𝜈</m:t>
                                  </m:r>
                                </m:e>
                                <m:sub>
                                  <m:r>
                                    <a:rPr lang="ka-GE" i="1">
                                      <a:latin typeface="Cambria Math" panose="02040503050406030204" pitchFamily="18" charset="0"/>
                                    </a:rPr>
                                    <m:t>𝑖</m:t>
                                  </m:r>
                                </m:sub>
                              </m:sSub>
                            </m:e>
                            <m:sup>
                              <m:sSub>
                                <m:sSubPr>
                                  <m:ctrlPr>
                                    <a:rPr lang="en-US" i="1">
                                      <a:latin typeface="Cambria Math" panose="02040503050406030204" pitchFamily="18" charset="0"/>
                                    </a:rPr>
                                  </m:ctrlPr>
                                </m:sSubPr>
                                <m:e>
                                  <m:r>
                                    <a:rPr lang="ka-GE" i="1">
                                      <a:latin typeface="Cambria Math" panose="02040503050406030204" pitchFamily="18" charset="0"/>
                                    </a:rPr>
                                    <m:t>𝑤</m:t>
                                  </m:r>
                                </m:e>
                                <m:sub>
                                  <m:r>
                                    <a:rPr lang="ka-GE" i="1">
                                      <a:latin typeface="Cambria Math" panose="02040503050406030204" pitchFamily="18" charset="0"/>
                                    </a:rPr>
                                    <m:t>𝑖</m:t>
                                  </m:r>
                                </m:sub>
                              </m:sSub>
                            </m:sup>
                          </m:sSup>
                        </m:e>
                      </m:nary>
                      <m:r>
                        <a:rPr lang="ka-GE" i="1">
                          <a:latin typeface="Cambria Math" panose="02040503050406030204" pitchFamily="18" charset="0"/>
                        </a:rPr>
                        <m:t>&gt;</m:t>
                      </m:r>
                    </m:oMath>
                  </m:oMathPara>
                </a14:m>
                <a:endParaRPr lang="en-US" dirty="0"/>
              </a:p>
            </p:txBody>
          </p:sp>
        </mc:Choice>
        <mc:Fallback xmlns="">
          <p:sp>
            <p:nvSpPr>
              <p:cNvPr id="3" name="Content Placeholder 2">
                <a:extLst>
                  <a:ext uri="{FF2B5EF4-FFF2-40B4-BE49-F238E27FC236}">
                    <a16:creationId xmlns:a16="http://schemas.microsoft.com/office/drawing/2014/main" id="{35024459-A468-43C1-A46C-157BAA474E8D}"/>
                  </a:ext>
                </a:extLst>
              </p:cNvPr>
              <p:cNvSpPr>
                <a:spLocks noGrp="1" noRot="1" noChangeAspect="1" noMove="1" noResize="1" noEditPoints="1" noAdjustHandles="1" noChangeArrowheads="1" noChangeShapeType="1" noTextEdit="1"/>
              </p:cNvSpPr>
              <p:nvPr>
                <p:ph idx="1"/>
              </p:nvPr>
            </p:nvSpPr>
            <p:spPr>
              <a:xfrm>
                <a:off x="1517904" y="2167467"/>
                <a:ext cx="9144000" cy="3127248"/>
              </a:xfrm>
              <a:blipFill>
                <a:blip r:embed="rId2"/>
                <a:stretch>
                  <a:fillRect l="-1000"/>
                </a:stretch>
              </a:blipFill>
            </p:spPr>
            <p:txBody>
              <a:bodyPr/>
              <a:lstStyle/>
              <a:p>
                <a:r>
                  <a:rPr lang="en-US">
                    <a:noFill/>
                  </a:rPr>
                  <a:t> </a:t>
                </a:r>
              </a:p>
            </p:txBody>
          </p:sp>
        </mc:Fallback>
      </mc:AlternateContent>
    </p:spTree>
    <p:extLst>
      <p:ext uri="{BB962C8B-B14F-4D97-AF65-F5344CB8AC3E}">
        <p14:creationId xmlns:p14="http://schemas.microsoft.com/office/powerpoint/2010/main" val="326751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FD7F-C951-458F-A6A8-A7E746EFD97C}"/>
              </a:ext>
            </a:extLst>
          </p:cNvPr>
          <p:cNvSpPr>
            <a:spLocks noGrp="1"/>
          </p:cNvSpPr>
          <p:nvPr>
            <p:ph type="title"/>
          </p:nvPr>
        </p:nvSpPr>
        <p:spPr>
          <a:xfrm>
            <a:off x="1517904" y="809690"/>
            <a:ext cx="9144000" cy="687414"/>
          </a:xfrm>
        </p:spPr>
        <p:txBody>
          <a:bodyPr>
            <a:normAutofit/>
          </a:bodyPr>
          <a:lstStyle/>
          <a:p>
            <a:pPr algn="ctr"/>
            <a:r>
              <a:rPr lang="ka-GE" sz="3600" dirty="0"/>
              <a:t>დალაგებული შეწონილი საშუალო</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3520E2-3AB7-4796-8B58-8752B510F337}"/>
                  </a:ext>
                </a:extLst>
              </p:cNvPr>
              <p:cNvSpPr>
                <a:spLocks noGrp="1"/>
              </p:cNvSpPr>
              <p:nvPr>
                <p:ph idx="1"/>
              </p:nvPr>
            </p:nvSpPr>
            <p:spPr>
              <a:xfrm>
                <a:off x="1517904" y="1801906"/>
                <a:ext cx="9144000" cy="4297142"/>
              </a:xfrm>
            </p:spPr>
            <p:txBody>
              <a:bodyPr/>
              <a:lstStyle/>
              <a:p>
                <a:r>
                  <a:rPr lang="ka-GE" dirty="0"/>
                  <a:t>დალაგების ფუნქცია </a:t>
                </a:r>
                <a14:m>
                  <m:oMath xmlns:m="http://schemas.openxmlformats.org/officeDocument/2006/math">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𝑘</m:t>
                    </m:r>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ka-GE" dirty="0"/>
                  <a:t> </a:t>
                </a:r>
              </a:p>
              <a:p>
                <a:pPr lvl="1"/>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d>
                            <m:dPr>
                              <m:ctrlPr>
                                <a:rPr lang="en-US" sz="1800" i="1">
                                  <a:latin typeface="Cambria Math" panose="02040503050406030204" pitchFamily="18" charset="0"/>
                                </a:rPr>
                              </m:ctrlPr>
                            </m:dPr>
                            <m:e>
                              <m:r>
                                <a:rPr lang="ka-GE" sz="1800" i="1">
                                  <a:latin typeface="Cambria Math" panose="02040503050406030204" pitchFamily="18" charset="0"/>
                                </a:rPr>
                                <m:t>1</m:t>
                              </m:r>
                            </m:e>
                          </m:d>
                        </m:sub>
                      </m:sSub>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d>
                            <m:dPr>
                              <m:ctrlPr>
                                <a:rPr lang="en-US" sz="1800" i="1">
                                  <a:latin typeface="Cambria Math" panose="02040503050406030204" pitchFamily="18" charset="0"/>
                                </a:rPr>
                              </m:ctrlPr>
                            </m:dPr>
                            <m:e>
                              <m:r>
                                <a:rPr lang="ka-GE" sz="1800" i="1">
                                  <a:latin typeface="Cambria Math" panose="02040503050406030204" pitchFamily="18" charset="0"/>
                                </a:rPr>
                                <m:t>2</m:t>
                              </m:r>
                            </m:e>
                          </m:d>
                        </m:sub>
                      </m:sSub>
                      <m:r>
                        <a:rPr lang="ka-GE" sz="1800" i="1">
                          <a:latin typeface="Cambria Math" panose="02040503050406030204" pitchFamily="18" charset="0"/>
                        </a:rPr>
                        <m:t>≥…≥ </m:t>
                      </m:r>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d>
                            <m:dPr>
                              <m:ctrlPr>
                                <a:rPr lang="en-US" sz="1800" i="1">
                                  <a:latin typeface="Cambria Math" panose="02040503050406030204" pitchFamily="18" charset="0"/>
                                </a:rPr>
                              </m:ctrlPr>
                            </m:dPr>
                            <m:e>
                              <m:r>
                                <a:rPr lang="ka-GE" sz="1800" i="1">
                                  <a:latin typeface="Cambria Math" panose="02040503050406030204" pitchFamily="18" charset="0"/>
                                </a:rPr>
                                <m:t>𝑙</m:t>
                              </m:r>
                            </m:e>
                          </m:d>
                        </m:sub>
                      </m:sSub>
                    </m:oMath>
                  </m:oMathPara>
                </a14:m>
                <a:endParaRPr lang="ka-GE" dirty="0"/>
              </a:p>
              <a:p>
                <a14:m>
                  <m:oMath xmlns:m="http://schemas.openxmlformats.org/officeDocument/2006/math">
                    <m:sSub>
                      <m:sSubPr>
                        <m:ctrlPr>
                          <a:rPr lang="en-US" sz="3200" i="1" smtClean="0">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supHide m:val="on"/>
                        <m:ctrlPr>
                          <a:rPr lang="en-US" sz="3200" i="1">
                            <a:effectLst/>
                            <a:latin typeface="Cambria Math" panose="02040503050406030204" pitchFamily="18" charset="0"/>
                          </a:rPr>
                        </m:ctrlPr>
                      </m:naryPr>
                      <m:sub>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e>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rPr>
                            </m:ctrlPr>
                          </m:sSubPr>
                          <m:e>
                            <m:r>
                              <a:rPr lang="ka-GE" sz="24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2400" i="1">
                                <a:effectLst/>
                                <a:latin typeface="Cambria Math" panose="02040503050406030204" pitchFamily="18" charset="0"/>
                                <a:ea typeface="Calibri" panose="020F0502020204030204" pitchFamily="34" charset="0"/>
                                <a:cs typeface="Times New Roman" panose="02020603050405020304" pitchFamily="18" charset="0"/>
                              </a:rPr>
                              <m:t>𝑖</m:t>
                            </m:r>
                            <m:r>
                              <a:rPr lang="ka-GE" sz="2400" i="1">
                                <a:effectLst/>
                                <a:latin typeface="Cambria Math" panose="02040503050406030204" pitchFamily="18" charset="0"/>
                                <a:ea typeface="Calibri" panose="020F0502020204030204" pitchFamily="34" charset="0"/>
                                <a:cs typeface="Times New Roman" panose="02020603050405020304" pitchFamily="18" charset="0"/>
                              </a:rPr>
                              <m:t>𝜎</m:t>
                            </m:r>
                            <m:r>
                              <a:rPr lang="ka-GE" sz="2400" i="1">
                                <a:effectLst/>
                                <a:latin typeface="Cambria Math" panose="02040503050406030204" pitchFamily="18" charset="0"/>
                                <a:ea typeface="Calibri" panose="020F0502020204030204" pitchFamily="34" charset="0"/>
                                <a:cs typeface="Times New Roman" panose="02020603050405020304" pitchFamily="18" charset="0"/>
                              </a:rPr>
                              <m:t>(</m:t>
                            </m:r>
                            <m:r>
                              <a:rPr lang="ka-GE" sz="2400" i="1">
                                <a:effectLst/>
                                <a:latin typeface="Cambria Math" panose="02040503050406030204" pitchFamily="18" charset="0"/>
                                <a:ea typeface="Calibri" panose="020F0502020204030204" pitchFamily="34" charset="0"/>
                                <a:cs typeface="Times New Roman" panose="02020603050405020304" pitchFamily="18" charset="0"/>
                              </a:rPr>
                              <m:t>𝑘</m:t>
                            </m:r>
                            <m:r>
                              <a:rPr lang="ka-GE" sz="2400" i="1">
                                <a:effectLst/>
                                <a:latin typeface="Cambria Math" panose="02040503050406030204" pitchFamily="18" charset="0"/>
                                <a:ea typeface="Calibri" panose="020F0502020204030204" pitchFamily="34" charset="0"/>
                                <a:cs typeface="Times New Roman" panose="02020603050405020304" pitchFamily="18" charset="0"/>
                              </a:rPr>
                              <m:t>)</m:t>
                            </m:r>
                          </m:sub>
                        </m:sSub>
                      </m:e>
                    </m:nary>
                  </m:oMath>
                </a14:m>
                <a:endParaRPr lang="ka-GE" dirty="0"/>
              </a:p>
              <a:p>
                <a:r>
                  <a:rPr lang="en-US" dirty="0">
                    <a:effectLst/>
                  </a:rPr>
                  <a:t>q-ROFN-</a:t>
                </a:r>
                <a:r>
                  <a:rPr lang="ka-GE" dirty="0">
                    <a:effectLst/>
                  </a:rPr>
                  <a:t>ებისთვის </a:t>
                </a:r>
              </a:p>
              <a:p>
                <a:pPr lvl="1"/>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ka-GE"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1800">
                          <a:effectLst/>
                          <a:latin typeface="Cambria Math" panose="02040503050406030204" pitchFamily="18" charset="0"/>
                          <a:ea typeface="Times New Roman" panose="02020603050405020304" pitchFamily="18" charset="0"/>
                          <a:cs typeface="Times New Roman" panose="02020603050405020304" pitchFamily="18" charset="0"/>
                        </a:rPr>
                        <m:t>q</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1800">
                          <a:effectLst/>
                          <a:latin typeface="Cambria Math" panose="02040503050406030204" pitchFamily="18" charset="0"/>
                          <a:ea typeface="Times New Roman" panose="02020603050405020304" pitchFamily="18" charset="0"/>
                          <a:cs typeface="Times New Roman" panose="02020603050405020304" pitchFamily="18" charset="0"/>
                        </a:rPr>
                        <m:t>ROFOWA</m:t>
                      </m:r>
                      <m:d>
                        <m:dPr>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&lt;1−</m:t>
                      </m:r>
                      <m:nary>
                        <m:naryPr>
                          <m:chr m:val="∏"/>
                          <m:limLoc m:val="undOvr"/>
                          <m:ctrlPr>
                            <a:rPr lang="en-US" i="1">
                              <a:effectLst/>
                              <a:latin typeface="Cambria Math" panose="02040503050406030204" pitchFamily="18" charset="0"/>
                            </a:rPr>
                          </m:ctrlPr>
                        </m:naryPr>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p>
                        <m:e>
                          <m:sSup>
                            <m:sSupPr>
                              <m:ctrlPr>
                                <a:rPr lang="en-US" i="1">
                                  <a:effectLst/>
                                  <a:latin typeface="Cambria Math" panose="02040503050406030204" pitchFamily="18" charset="0"/>
                                </a:rPr>
                              </m:ctrlPr>
                            </m:sSupPr>
                            <m:e>
                              <m:d>
                                <m:dPr>
                                  <m:ctrlPr>
                                    <a:rPr lang="en-US" i="1">
                                      <a:effectLst/>
                                      <a:latin typeface="Cambria Math" panose="02040503050406030204" pitchFamily="18" charset="0"/>
                                    </a:rPr>
                                  </m:ctrlPr>
                                </m:dPr>
                                <m:e>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effectLst/>
                                          <a:latin typeface="Cambria Math" panose="02040503050406030204" pitchFamily="18" charset="0"/>
                                        </a:rPr>
                                      </m:ctrlPr>
                                    </m:sSup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e>
                              </m:d>
                            </m:e>
                            <m:sup>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sup>
                          </m:sSup>
                        </m:e>
                      </m:nary>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i="1">
                              <a:effectLst/>
                              <a:latin typeface="Cambria Math" panose="02040503050406030204" pitchFamily="18" charset="0"/>
                            </a:rPr>
                          </m:ctrlPr>
                        </m:naryPr>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p>
                        <m:e>
                          <m:sSup>
                            <m:sSupPr>
                              <m:ctrlPr>
                                <a:rPr lang="en-US" i="1">
                                  <a:effectLst/>
                                  <a:latin typeface="Cambria Math" panose="02040503050406030204" pitchFamily="18" charset="0"/>
                                </a:rPr>
                              </m:ctrlPr>
                            </m:sSup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𝜈</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e>
                            <m:sup>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sup>
                          </m:sSup>
                        </m:e>
                      </m:nary>
                      <m:r>
                        <a:rPr lang="ka-GE" sz="1800" i="1">
                          <a:effectLst/>
                          <a:latin typeface="Cambria Math" panose="02040503050406030204" pitchFamily="18" charset="0"/>
                          <a:ea typeface="Calibri" panose="020F0502020204030204" pitchFamily="34" charset="0"/>
                          <a:cs typeface="Times New Roman" panose="02020603050405020304" pitchFamily="18" charset="0"/>
                        </a:rPr>
                        <m:t>&gt;</m:t>
                      </m:r>
                    </m:oMath>
                  </m:oMathPara>
                </a14:m>
                <a:endParaRPr lang="ka-GE" dirty="0">
                  <a:effectLst/>
                </a:endParaRPr>
              </a:p>
            </p:txBody>
          </p:sp>
        </mc:Choice>
        <mc:Fallback xmlns="">
          <p:sp>
            <p:nvSpPr>
              <p:cNvPr id="3" name="Content Placeholder 2">
                <a:extLst>
                  <a:ext uri="{FF2B5EF4-FFF2-40B4-BE49-F238E27FC236}">
                    <a16:creationId xmlns:a16="http://schemas.microsoft.com/office/drawing/2014/main" id="{073520E2-3AB7-4796-8B58-8752B510F337}"/>
                  </a:ext>
                </a:extLst>
              </p:cNvPr>
              <p:cNvSpPr>
                <a:spLocks noGrp="1" noRot="1" noChangeAspect="1" noMove="1" noResize="1" noEditPoints="1" noAdjustHandles="1" noChangeArrowheads="1" noChangeShapeType="1" noTextEdit="1"/>
              </p:cNvSpPr>
              <p:nvPr>
                <p:ph idx="1"/>
              </p:nvPr>
            </p:nvSpPr>
            <p:spPr>
              <a:xfrm>
                <a:off x="1517904" y="1801906"/>
                <a:ext cx="9144000" cy="4297142"/>
              </a:xfrm>
              <a:blipFill>
                <a:blip r:embed="rId2"/>
                <a:stretch>
                  <a:fillRect l="-1200" t="-1560"/>
                </a:stretch>
              </a:blipFill>
            </p:spPr>
            <p:txBody>
              <a:bodyPr/>
              <a:lstStyle/>
              <a:p>
                <a:r>
                  <a:rPr lang="en-US">
                    <a:noFill/>
                  </a:rPr>
                  <a:t> </a:t>
                </a:r>
              </a:p>
            </p:txBody>
          </p:sp>
        </mc:Fallback>
      </mc:AlternateContent>
    </p:spTree>
    <p:extLst>
      <p:ext uri="{BB962C8B-B14F-4D97-AF65-F5344CB8AC3E}">
        <p14:creationId xmlns:p14="http://schemas.microsoft.com/office/powerpoint/2010/main" val="263703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29EC-B437-47EE-B6A9-C72189C1AD02}"/>
              </a:ext>
            </a:extLst>
          </p:cNvPr>
          <p:cNvSpPr>
            <a:spLocks noGrp="1"/>
          </p:cNvSpPr>
          <p:nvPr>
            <p:ph type="title"/>
          </p:nvPr>
        </p:nvSpPr>
        <p:spPr>
          <a:xfrm>
            <a:off x="1517904" y="926232"/>
            <a:ext cx="9144000" cy="597768"/>
          </a:xfrm>
        </p:spPr>
        <p:txBody>
          <a:bodyPr>
            <a:noAutofit/>
          </a:bodyPr>
          <a:lstStyle/>
          <a:p>
            <a:pPr algn="ctr"/>
            <a:r>
              <a:rPr lang="ka-GE" sz="2800" dirty="0"/>
              <a:t>დემპსტერის ქვედა და ზედა მოლოდინები</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5C6D18-85F2-4F98-B753-70A26CE705DE}"/>
                  </a:ext>
                </a:extLst>
              </p:cNvPr>
              <p:cNvSpPr>
                <a:spLocks noGrp="1"/>
              </p:cNvSpPr>
              <p:nvPr>
                <p:ph idx="1"/>
              </p:nvPr>
            </p:nvSpPr>
            <p:spPr>
              <a:xfrm>
                <a:off x="1517904" y="1586753"/>
                <a:ext cx="9144000" cy="4512295"/>
              </a:xfrm>
            </p:spPr>
            <p:txBody>
              <a:bodyPr/>
              <a:lstStyle/>
              <a:p>
                <a:r>
                  <a:rPr lang="ka-GE" dirty="0"/>
                  <a:t>ზოგადი პრინციპი</a:t>
                </a:r>
              </a:p>
              <a:p>
                <a:pPr marL="708660" lvl="1" indent="-342900">
                  <a:buAutoNum type="arabicPeriod"/>
                </a:pPr>
                <a14:m>
                  <m:oMath xmlns:m="http://schemas.openxmlformats.org/officeDocument/2006/math">
                    <m:r>
                      <a:rPr lang="ka-GE" sz="2000" i="1" smtClean="0">
                        <a:effectLst/>
                        <a:latin typeface="Cambria Math" panose="02040503050406030204" pitchFamily="18" charset="0"/>
                        <a:ea typeface="Times New Roman" panose="02020603050405020304" pitchFamily="18" charset="0"/>
                        <a:cs typeface="Times New Roman" panose="02020603050405020304" pitchFamily="18" charset="0"/>
                      </a:rPr>
                      <m:t>𝑡</m:t>
                    </m:r>
                    <m:d>
                      <m:dPr>
                        <m:ctrlPr>
                          <a:rPr lang="en-US" i="1">
                            <a:effectLst/>
                            <a:latin typeface="Cambria Math" panose="02040503050406030204" pitchFamily="18" charset="0"/>
                            <a:ea typeface="Times New Roman" panose="02020603050405020304" pitchFamily="18" charset="0"/>
                          </a:rPr>
                        </m:ctrlPr>
                      </m:dPr>
                      <m:e>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ka-GE"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2000" i="1">
                                    <a:effectLst/>
                                    <a:latin typeface="Cambria Math" panose="02040503050406030204" pitchFamily="18" charset="0"/>
                                    <a:ea typeface="Calibri" panose="020F0502020204030204" pitchFamily="34" charset="0"/>
                                    <a:cs typeface="Times New Roman" panose="02020603050405020304" pitchFamily="18" charset="0"/>
                                  </a:rPr>
                                  <m:t>𝑖</m:t>
                                </m:r>
                              </m:sub>
                            </m:sSub>
                          </m:e>
                        </m:acc>
                      </m:e>
                    </m:d>
                    <m:r>
                      <a:rPr lang="ka-GE" sz="2000" i="1">
                        <a:effectLst/>
                        <a:latin typeface="Cambria Math" panose="02040503050406030204" pitchFamily="18" charset="0"/>
                        <a:ea typeface="Calibri" panose="020F0502020204030204" pitchFamily="34" charset="0"/>
                        <a:cs typeface="Times New Roman" panose="02020603050405020304" pitchFamily="18" charset="0"/>
                      </a:rPr>
                      <m:t>= &lt;</m:t>
                    </m:r>
                    <m:r>
                      <a:rPr lang="ka-GE" sz="20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rPr>
                        </m:ctrlPr>
                      </m:sSubPr>
                      <m:e>
                        <m:r>
                          <a:rPr lang="ka-GE" sz="2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ka-GE" sz="2000" i="1">
                            <a:effectLst/>
                            <a:latin typeface="Cambria Math" panose="02040503050406030204" pitchFamily="18" charset="0"/>
                            <a:ea typeface="Calibri" panose="020F0502020204030204" pitchFamily="34" charset="0"/>
                            <a:cs typeface="Times New Roman" panose="02020603050405020304" pitchFamily="18" charset="0"/>
                          </a:rPr>
                          <m:t>∗</m:t>
                        </m:r>
                      </m:sub>
                    </m:sSub>
                    <m:r>
                      <a:rPr lang="ka-GE"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20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20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rPr>
                        </m:ctrlPr>
                      </m:sSupPr>
                      <m:e>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ka-GE" sz="20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20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2000" i="1">
                        <a:effectLst/>
                        <a:latin typeface="Cambria Math" panose="02040503050406030204" pitchFamily="18" charset="0"/>
                        <a:ea typeface="Calibri" panose="020F0502020204030204" pitchFamily="34" charset="0"/>
                        <a:cs typeface="Times New Roman" panose="02020603050405020304" pitchFamily="18" charset="0"/>
                      </a:rPr>
                      <m:t>) &gt;</m:t>
                    </m:r>
                  </m:oMath>
                </a14:m>
                <a:endParaRPr lang="ka-GE" dirty="0"/>
              </a:p>
              <a:p>
                <a:pPr marL="822960" lvl="1" indent="-457200">
                  <a:buAutoNum type="arabicPeriod"/>
                </a:pPr>
                <a14:m>
                  <m:oMath xmlns:m="http://schemas.openxmlformats.org/officeDocument/2006/math">
                    <m:r>
                      <a:rPr lang="ka-GE" sz="2000" i="1" smtClean="0">
                        <a:effectLst/>
                        <a:latin typeface="Cambria Math" panose="02040503050406030204" pitchFamily="18" charset="0"/>
                        <a:ea typeface="Times New Roman" panose="02020603050405020304" pitchFamily="18" charset="0"/>
                        <a:cs typeface="Times New Roman" panose="02020603050405020304" pitchFamily="18" charset="0"/>
                      </a:rPr>
                      <m:t>h</m:t>
                    </m:r>
                    <m:r>
                      <a:rPr lang="ka-GE" sz="2000"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effectLst/>
                            <a:latin typeface="Cambria Math" panose="02040503050406030204" pitchFamily="18" charset="0"/>
                            <a:ea typeface="Times New Roman" panose="02020603050405020304" pitchFamily="18" charset="0"/>
                          </a:rPr>
                        </m:ctrlPr>
                      </m:sSupPr>
                      <m:e>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endParaRPr lang="ka-GE" dirty="0"/>
              </a:p>
              <a:p>
                <a:r>
                  <a:rPr lang="ka-GE" dirty="0"/>
                  <a:t>კონკრეტული ვარიანტი</a:t>
                </a:r>
              </a:p>
              <a:p>
                <a:pPr lvl="1"/>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d>
                        <m:dPr>
                          <m:ctrlPr>
                            <a:rPr lang="en-US" i="1">
                              <a:effectLst/>
                              <a:latin typeface="Cambria Math" panose="02040503050406030204" pitchFamily="18" charset="0"/>
                            </a:rPr>
                          </m:ctrlPr>
                        </m:dPr>
                        <m:e>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acc>
                        </m:e>
                        <m:e>
                          <m:r>
                            <a:rPr lang="ka-GE" sz="1800" i="1">
                              <a:effectLst/>
                              <a:latin typeface="Cambria Math" panose="02040503050406030204" pitchFamily="18" charset="0"/>
                              <a:ea typeface="Calibri" panose="020F0502020204030204" pitchFamily="34" charset="0"/>
                              <a:cs typeface="Times New Roman" panose="02020603050405020304" pitchFamily="18" charset="0"/>
                            </a:rPr>
                            <m:t>𝑚</m:t>
                          </m:r>
                        </m:e>
                      </m:d>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effectLst/>
                              <a:latin typeface="Cambria Math" panose="02040503050406030204" pitchFamily="18" charset="0"/>
                            </a:rPr>
                          </m:ctrlPr>
                        </m:funcPr>
                        <m:fName>
                          <m:limLow>
                            <m:limLowPr>
                              <m:ctrlPr>
                                <a:rPr lang="en-US" i="1">
                                  <a:effectLst/>
                                  <a:latin typeface="Cambria Math" panose="02040503050406030204" pitchFamily="18" charset="0"/>
                                </a:rPr>
                              </m:ctrlPr>
                            </m:limLowPr>
                            <m:e>
                              <m:r>
                                <m:rPr>
                                  <m:sty m:val="p"/>
                                </m:rPr>
                                <a:rPr lang="ka-GE" sz="1800">
                                  <a:effectLst/>
                                  <a:latin typeface="Cambria Math" panose="02040503050406030204" pitchFamily="18" charset="0"/>
                                  <a:ea typeface="Calibri" panose="020F0502020204030204" pitchFamily="34" charset="0"/>
                                  <a:cs typeface="Times New Roman" panose="02020603050405020304" pitchFamily="18" charset="0"/>
                                </a:rPr>
                                <m:t>min</m:t>
                              </m:r>
                            </m:e>
                            <m:lim>
                              <m:r>
                                <a:rPr lang="ka-GE" sz="1800" i="1">
                                  <a:effectLst/>
                                  <a:latin typeface="Cambria Math" panose="02040503050406030204" pitchFamily="18" charset="0"/>
                                  <a:ea typeface="Calibri" panose="020F0502020204030204" pitchFamily="34" charset="0"/>
                                  <a:cs typeface="Times New Roman" panose="02020603050405020304" pitchFamily="18" charset="0"/>
                                </a:rPr>
                                <m:t>𝑡</m:t>
                              </m:r>
                            </m:lim>
                          </m:limLow>
                        </m:fName>
                        <m:e>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e>
                      </m:func>
                    </m:oMath>
                  </m:oMathPara>
                </a14:m>
                <a:endParaRPr lang="ka-GE" dirty="0"/>
              </a:p>
              <a:p>
                <a:pPr lvl="1"/>
                <a14:m>
                  <m:oMathPara xmlns:m="http://schemas.openxmlformats.org/officeDocument/2006/math">
                    <m:oMathParaPr>
                      <m:jc m:val="centerGroup"/>
                    </m:oMathParaPr>
                    <m:oMath xmlns:m="http://schemas.openxmlformats.org/officeDocument/2006/math">
                      <m:sSup>
                        <m:sSupPr>
                          <m:ctrlPr>
                            <a:rPr lang="en-US" i="1" smtClean="0">
                              <a:effectLst/>
                              <a:latin typeface="Cambria Math" panose="02040503050406030204" pitchFamily="18" charset="0"/>
                            </a:rPr>
                          </m:ctrlPr>
                        </m:sSupPr>
                        <m:e>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i="1">
                              <a:effectLst/>
                              <a:latin typeface="Cambria Math" panose="02040503050406030204" pitchFamily="18" charset="0"/>
                            </a:rPr>
                          </m:ctrlPr>
                        </m:dPr>
                        <m:e>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acc>
                        </m:e>
                        <m:e>
                          <m:r>
                            <a:rPr lang="ka-GE" sz="1800" i="1">
                              <a:effectLst/>
                              <a:latin typeface="Cambria Math" panose="02040503050406030204" pitchFamily="18" charset="0"/>
                              <a:ea typeface="Calibri" panose="020F0502020204030204" pitchFamily="34" charset="0"/>
                              <a:cs typeface="Times New Roman" panose="02020603050405020304" pitchFamily="18" charset="0"/>
                            </a:rPr>
                            <m:t>𝑚</m:t>
                          </m:r>
                        </m:e>
                      </m:d>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effectLst/>
                              <a:latin typeface="Cambria Math" panose="02040503050406030204" pitchFamily="18" charset="0"/>
                            </a:rPr>
                          </m:ctrlPr>
                        </m:funcPr>
                        <m:fName>
                          <m:limLow>
                            <m:limLowPr>
                              <m:ctrlPr>
                                <a:rPr lang="en-US" i="1">
                                  <a:effectLst/>
                                  <a:latin typeface="Cambria Math" panose="02040503050406030204" pitchFamily="18" charset="0"/>
                                </a:rPr>
                              </m:ctrlPr>
                            </m:limLowPr>
                            <m:e>
                              <m:r>
                                <m:rPr>
                                  <m:sty m:val="p"/>
                                </m:rPr>
                                <a:rPr lang="ka-GE" sz="1800">
                                  <a:effectLst/>
                                  <a:latin typeface="Cambria Math" panose="02040503050406030204" pitchFamily="18" charset="0"/>
                                  <a:ea typeface="Calibri" panose="020F0502020204030204" pitchFamily="34" charset="0"/>
                                  <a:cs typeface="Times New Roman" panose="02020603050405020304" pitchFamily="18" charset="0"/>
                                </a:rPr>
                                <m:t>max</m:t>
                              </m:r>
                            </m:e>
                            <m:lim>
                              <m:r>
                                <a:rPr lang="ka-GE" sz="1800" i="1">
                                  <a:effectLst/>
                                  <a:latin typeface="Cambria Math" panose="02040503050406030204" pitchFamily="18" charset="0"/>
                                  <a:ea typeface="Calibri" panose="020F0502020204030204" pitchFamily="34" charset="0"/>
                                  <a:cs typeface="Times New Roman" panose="02020603050405020304" pitchFamily="18" charset="0"/>
                                </a:rPr>
                                <m:t>𝑡</m:t>
                              </m:r>
                            </m:lim>
                          </m:limLow>
                        </m:fName>
                        <m:e>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e>
                      </m:func>
                    </m:oMath>
                  </m:oMathPara>
                </a14:m>
                <a:endParaRPr lang="en-US" dirty="0"/>
              </a:p>
              <a:p>
                <a:pPr lvl="1"/>
                <a14:m>
                  <m:oMathPara xmlns:m="http://schemas.openxmlformats.org/officeDocument/2006/math">
                    <m:oMathParaPr>
                      <m:jc m:val="centerGroup"/>
                    </m:oMathParaPr>
                    <m:oMath xmlns:m="http://schemas.openxmlformats.org/officeDocument/2006/math">
                      <m:r>
                        <a:rPr lang="ka-GE" sz="1800" i="1" smtClean="0">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rPr>
                          </m:ctrlPr>
                        </m:fPr>
                        <m:num>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𝐸</m:t>
                              </m:r>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num>
                        <m:den>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ka-GE" dirty="0"/>
              </a:p>
              <a:p>
                <a:endParaRPr lang="ka-GE" dirty="0"/>
              </a:p>
              <a:p>
                <a:pPr lvl="1"/>
                <a:endParaRPr lang="ka-GE" dirty="0"/>
              </a:p>
              <a:p>
                <a:pPr marL="822960" lvl="1" indent="-457200">
                  <a:buAutoNum type="arabicPeriod"/>
                </a:pPr>
                <a:endParaRPr lang="ka-GE" dirty="0"/>
              </a:p>
              <a:p>
                <a:pPr marL="822960" lvl="1" indent="-457200">
                  <a:buAutoNum type="arabicPeriod"/>
                </a:pPr>
                <a:endParaRPr lang="en-US" dirty="0"/>
              </a:p>
            </p:txBody>
          </p:sp>
        </mc:Choice>
        <mc:Fallback xmlns="">
          <p:sp>
            <p:nvSpPr>
              <p:cNvPr id="3" name="Content Placeholder 2">
                <a:extLst>
                  <a:ext uri="{FF2B5EF4-FFF2-40B4-BE49-F238E27FC236}">
                    <a16:creationId xmlns:a16="http://schemas.microsoft.com/office/drawing/2014/main" id="{F45C6D18-85F2-4F98-B753-70A26CE705DE}"/>
                  </a:ext>
                </a:extLst>
              </p:cNvPr>
              <p:cNvSpPr>
                <a:spLocks noGrp="1" noRot="1" noChangeAspect="1" noMove="1" noResize="1" noEditPoints="1" noAdjustHandles="1" noChangeArrowheads="1" noChangeShapeType="1" noTextEdit="1"/>
              </p:cNvSpPr>
              <p:nvPr>
                <p:ph idx="1"/>
              </p:nvPr>
            </p:nvSpPr>
            <p:spPr>
              <a:xfrm>
                <a:off x="1517904" y="1586753"/>
                <a:ext cx="9144000" cy="4512295"/>
              </a:xfrm>
              <a:blipFill>
                <a:blip r:embed="rId2"/>
                <a:stretch>
                  <a:fillRect l="-1200" t="-1350"/>
                </a:stretch>
              </a:blipFill>
            </p:spPr>
            <p:txBody>
              <a:bodyPr/>
              <a:lstStyle/>
              <a:p>
                <a:r>
                  <a:rPr lang="en-US">
                    <a:noFill/>
                  </a:rPr>
                  <a:t> </a:t>
                </a:r>
              </a:p>
            </p:txBody>
          </p:sp>
        </mc:Fallback>
      </mc:AlternateContent>
    </p:spTree>
    <p:extLst>
      <p:ext uri="{BB962C8B-B14F-4D97-AF65-F5344CB8AC3E}">
        <p14:creationId xmlns:p14="http://schemas.microsoft.com/office/powerpoint/2010/main" val="336019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F5D1-BB96-4307-835B-79660CA5577F}"/>
              </a:ext>
            </a:extLst>
          </p:cNvPr>
          <p:cNvSpPr>
            <a:spLocks noGrp="1"/>
          </p:cNvSpPr>
          <p:nvPr>
            <p:ph type="title"/>
          </p:nvPr>
        </p:nvSpPr>
        <p:spPr>
          <a:xfrm>
            <a:off x="1517904" y="791764"/>
            <a:ext cx="9144000" cy="615696"/>
          </a:xfrm>
        </p:spPr>
        <p:txBody>
          <a:bodyPr>
            <a:noAutofit/>
          </a:bodyPr>
          <a:lstStyle/>
          <a:p>
            <a:pPr algn="ctr"/>
            <a:r>
              <a:rPr lang="ka-GE" sz="2800" dirty="0"/>
              <a:t>აგრეგირება დისკრიმინაციული ანალიზის გამოყენებით</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D78714-CF6D-42CB-8DEE-DA8C23FBF8D8}"/>
                  </a:ext>
                </a:extLst>
              </p:cNvPr>
              <p:cNvSpPr>
                <a:spLocks noGrp="1"/>
              </p:cNvSpPr>
              <p:nvPr>
                <p:ph idx="1"/>
              </p:nvPr>
            </p:nvSpPr>
            <p:spPr>
              <a:xfrm>
                <a:off x="1517904" y="1775012"/>
                <a:ext cx="9144000" cy="4324036"/>
              </a:xfrm>
            </p:spPr>
            <p:txBody>
              <a:bodyPr>
                <a:normAutofit/>
              </a:bodyPr>
              <a:lstStyle/>
              <a:p>
                <a:r>
                  <a:rPr lang="ka-GE" sz="2400" dirty="0"/>
                  <a:t>საწყისი მატრიცის გამოყენება</a:t>
                </a:r>
              </a:p>
              <a:p>
                <a:r>
                  <a:rPr lang="ka-GE" sz="2400" dirty="0"/>
                  <a:t>გამოთვლის მეთოდი:</a:t>
                </a:r>
                <a:endParaRPr lang="ka-GE" sz="1800"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ka-GE" i="1">
                              <a:latin typeface="Cambria Math" panose="02040503050406030204" pitchFamily="18" charset="0"/>
                            </a:rPr>
                            <m:t>𝑑</m:t>
                          </m:r>
                        </m:e>
                        <m:sub>
                          <m:r>
                            <a:rPr lang="ka-GE" i="1">
                              <a:latin typeface="Cambria Math" panose="02040503050406030204" pitchFamily="18" charset="0"/>
                            </a:rPr>
                            <m:t>𝑖</m:t>
                          </m:r>
                        </m:sub>
                      </m:sSub>
                      <m:r>
                        <a:rPr lang="ka-GE" i="1">
                          <a:latin typeface="Cambria Math" panose="02040503050406030204" pitchFamily="18" charset="0"/>
                        </a:rPr>
                        <m:t> ~&lt;</m:t>
                      </m:r>
                      <m:r>
                        <a:rPr lang="ka-GE" i="1">
                          <a:latin typeface="Cambria Math" panose="02040503050406030204" pitchFamily="18" charset="0"/>
                        </a:rPr>
                        <m:t>𝜇</m:t>
                      </m:r>
                      <m:r>
                        <a:rPr lang="ka-GE" i="1">
                          <a:latin typeface="Cambria Math" panose="02040503050406030204" pitchFamily="18" charset="0"/>
                        </a:rPr>
                        <m:t>,</m:t>
                      </m:r>
                      <m:r>
                        <a:rPr lang="ka-GE" i="1">
                          <a:latin typeface="Cambria Math" panose="02040503050406030204" pitchFamily="18" charset="0"/>
                        </a:rPr>
                        <m:t>𝜈</m:t>
                      </m:r>
                      <m:r>
                        <a:rPr lang="ka-GE" i="1">
                          <a:latin typeface="Cambria Math" panose="02040503050406030204" pitchFamily="18" charset="0"/>
                        </a:rPr>
                        <m:t>&gt;</m:t>
                      </m:r>
                    </m:oMath>
                  </m:oMathPara>
                </a14:m>
                <a:endParaRPr lang="ka-GE" sz="1600" dirty="0">
                  <a:effectLst/>
                  <a:latin typeface="Sylfaen" panose="010A0502050306030303" pitchFamily="18" charset="0"/>
                  <a:ea typeface="Times New Roman" panose="02020603050405020304" pitchFamily="18" charset="0"/>
                  <a:cs typeface="Times New Roman" panose="02020603050405020304" pitchFamily="18" charset="0"/>
                </a:endParaRPr>
              </a:p>
              <a:p>
                <a:pPr lvl="1"/>
                <a14:m>
                  <m:oMathPara xmlns:m="http://schemas.openxmlformats.org/officeDocument/2006/math">
                    <m:oMathParaPr>
                      <m:jc m:val="centerGroup"/>
                    </m:oMathParaPr>
                    <m:oMath xmlns:m="http://schemas.openxmlformats.org/officeDocument/2006/math">
                      <m:r>
                        <a:rPr lang="ka-GE" sz="1800" i="1">
                          <a:latin typeface="Cambria Math" panose="02040503050406030204" pitchFamily="18" charset="0"/>
                        </a:rPr>
                        <m:t>𝜇</m:t>
                      </m:r>
                      <m:r>
                        <a:rPr lang="ka-GE" sz="1800" i="1">
                          <a:latin typeface="Cambria Math" panose="02040503050406030204" pitchFamily="18" charset="0"/>
                        </a:rPr>
                        <m:t>=</m:t>
                      </m:r>
                      <m:sSup>
                        <m:sSupPr>
                          <m:ctrlPr>
                            <a:rPr lang="en-US" sz="1800" i="1">
                              <a:latin typeface="Cambria Math" panose="02040503050406030204" pitchFamily="18" charset="0"/>
                            </a:rPr>
                          </m:ctrlPr>
                        </m:sSupPr>
                        <m:e>
                          <m:r>
                            <a:rPr lang="ka-GE" sz="1800" i="1">
                              <a:latin typeface="Cambria Math" panose="02040503050406030204" pitchFamily="18" charset="0"/>
                            </a:rPr>
                            <m:t>𝐹</m:t>
                          </m:r>
                        </m:e>
                        <m:sup>
                          <m:r>
                            <a:rPr lang="ka-GE" sz="1800" i="1">
                              <a:latin typeface="Cambria Math" panose="02040503050406030204" pitchFamily="18" charset="0"/>
                            </a:rPr>
                            <m:t>𝑝𝑑</m:t>
                          </m:r>
                        </m:sup>
                      </m:s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ka-GE" sz="1800" i="1">
                                  <a:latin typeface="Cambria Math" panose="02040503050406030204" pitchFamily="18" charset="0"/>
                                </a:rPr>
                                <m:t>𝑈</m:t>
                              </m:r>
                            </m:e>
                            <m:sub>
                              <m:r>
                                <a:rPr lang="ka-GE" sz="1800" i="1">
                                  <a:latin typeface="Cambria Math" panose="02040503050406030204" pitchFamily="18" charset="0"/>
                                </a:rPr>
                                <m:t>𝑖</m:t>
                              </m:r>
                              <m:r>
                                <a:rPr lang="ka-GE" sz="1800" i="1">
                                  <a:latin typeface="Cambria Math" panose="02040503050406030204" pitchFamily="18" charset="0"/>
                                </a:rPr>
                                <m:t>1</m:t>
                              </m:r>
                            </m:sub>
                          </m:sSub>
                          <m:r>
                            <a:rPr lang="ka-GE" sz="1800" i="1">
                              <a:latin typeface="Cambria Math" panose="02040503050406030204" pitchFamily="18" charset="0"/>
                            </a:rPr>
                            <m:t>, .., </m:t>
                          </m:r>
                          <m:sSub>
                            <m:sSubPr>
                              <m:ctrlPr>
                                <a:rPr lang="en-US" sz="1800" i="1">
                                  <a:latin typeface="Cambria Math" panose="02040503050406030204" pitchFamily="18" charset="0"/>
                                </a:rPr>
                              </m:ctrlPr>
                            </m:sSubPr>
                            <m:e>
                              <m:r>
                                <a:rPr lang="ka-GE" sz="1800" i="1">
                                  <a:latin typeface="Cambria Math" panose="02040503050406030204" pitchFamily="18" charset="0"/>
                                </a:rPr>
                                <m:t>𝑈</m:t>
                              </m:r>
                            </m:e>
                            <m:sub>
                              <m:r>
                                <a:rPr lang="ka-GE" sz="1800" i="1">
                                  <a:latin typeface="Cambria Math" panose="02040503050406030204" pitchFamily="18" charset="0"/>
                                </a:rPr>
                                <m:t>𝑖𝑞</m:t>
                              </m:r>
                            </m:sub>
                          </m:sSub>
                        </m:e>
                      </m:d>
                      <m:r>
                        <a:rPr lang="ka-GE" sz="1800" i="1">
                          <a:latin typeface="Cambria Math" panose="02040503050406030204" pitchFamily="18" charset="0"/>
                        </a:rPr>
                        <m:t>= </m:t>
                      </m:r>
                      <m:nary>
                        <m:naryPr>
                          <m:chr m:val="∑"/>
                          <m:limLoc m:val="undOvr"/>
                          <m:ctrlPr>
                            <a:rPr lang="en-US" sz="1800" i="1">
                              <a:latin typeface="Cambria Math" panose="02040503050406030204" pitchFamily="18" charset="0"/>
                            </a:rPr>
                          </m:ctrlPr>
                        </m:naryPr>
                        <m:sub>
                          <m:r>
                            <a:rPr lang="ka-GE" sz="1800" i="1">
                              <a:latin typeface="Cambria Math" panose="02040503050406030204" pitchFamily="18" charset="0"/>
                            </a:rPr>
                            <m:t>𝑗</m:t>
                          </m:r>
                          <m:r>
                            <a:rPr lang="ka-GE" sz="1800" i="1">
                              <a:latin typeface="Cambria Math" panose="02040503050406030204" pitchFamily="18" charset="0"/>
                            </a:rPr>
                            <m:t>=1</m:t>
                          </m:r>
                        </m:sub>
                        <m:sup>
                          <m:r>
                            <a:rPr lang="ka-GE" sz="1800" i="1">
                              <a:latin typeface="Cambria Math" panose="02040503050406030204" pitchFamily="18" charset="0"/>
                            </a:rPr>
                            <m:t>𝑞</m:t>
                          </m:r>
                        </m:sup>
                        <m:e>
                          <m:r>
                            <a:rPr lang="ka-GE" sz="1800" i="1">
                              <a:latin typeface="Cambria Math" panose="02040503050406030204" pitchFamily="18" charset="0"/>
                            </a:rPr>
                            <m:t>𝑚</m:t>
                          </m:r>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r>
                            <a:rPr lang="ka-GE" sz="1800" i="1">
                              <a:latin typeface="Cambria Math" panose="02040503050406030204" pitchFamily="18" charset="0"/>
                            </a:rPr>
                            <m:t>)</m:t>
                          </m:r>
                          <m:nary>
                            <m:naryPr>
                              <m:chr m:val="∑"/>
                              <m:limLoc m:val="undOvr"/>
                              <m:supHide m:val="on"/>
                              <m:ctrlPr>
                                <a:rPr lang="en-US" sz="1800" i="1">
                                  <a:latin typeface="Cambria Math" panose="02040503050406030204" pitchFamily="18" charset="0"/>
                                </a:rPr>
                              </m:ctrlPr>
                            </m:naryPr>
                            <m:sub>
                              <m:sSub>
                                <m:sSubPr>
                                  <m:ctrlPr>
                                    <a:rPr lang="en-US" sz="1800" i="1">
                                      <a:latin typeface="Cambria Math" panose="02040503050406030204" pitchFamily="18" charset="0"/>
                                    </a:rPr>
                                  </m:ctrlPr>
                                </m:sSubPr>
                                <m:e>
                                  <m:r>
                                    <a:rPr lang="ka-GE" sz="1800" i="1">
                                      <a:latin typeface="Cambria Math" panose="02040503050406030204" pitchFamily="18" charset="0"/>
                                    </a:rPr>
                                    <m:t>𝑆</m:t>
                                  </m:r>
                                </m:e>
                                <m:sub>
                                  <m:r>
                                    <a:rPr lang="ka-GE" sz="1800" i="1">
                                      <a:latin typeface="Cambria Math" panose="02040503050406030204" pitchFamily="18" charset="0"/>
                                    </a:rPr>
                                    <m:t>𝑘</m:t>
                                  </m:r>
                                </m:sub>
                              </m:sSub>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sub>
                            <m:sup/>
                            <m:e>
                              <m:d>
                                <m:dPr>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type m:val="lin"/>
                                          <m:ctrlPr>
                                            <a:rPr lang="en-US" sz="1800" i="1">
                                              <a:latin typeface="Cambria Math" panose="02040503050406030204" pitchFamily="18" charset="0"/>
                                            </a:rPr>
                                          </m:ctrlPr>
                                        </m:fPr>
                                        <m:num>
                                          <m:nary>
                                            <m:naryPr>
                                              <m:chr m:val="∑"/>
                                              <m:limLoc m:val="undOvr"/>
                                              <m:supHide m:val="on"/>
                                              <m:ctrlPr>
                                                <a:rPr lang="en-US" sz="1800" i="1">
                                                  <a:latin typeface="Cambria Math" panose="02040503050406030204" pitchFamily="18" charset="0"/>
                                                </a:rPr>
                                              </m:ctrlPr>
                                            </m:naryPr>
                                            <m:sub>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ka-GE" sz="1800" i="1">
                                                          <a:latin typeface="Cambria Math" panose="02040503050406030204" pitchFamily="18" charset="0"/>
                                                        </a:rPr>
                                                        <m:t>𝑆</m:t>
                                                      </m:r>
                                                    </m:e>
                                                    <m:sub>
                                                      <m:r>
                                                        <a:rPr lang="ka-GE" sz="1800" i="1">
                                                          <a:latin typeface="Cambria Math" panose="02040503050406030204" pitchFamily="18" charset="0"/>
                                                        </a:rPr>
                                                        <m:t>𝑚</m:t>
                                                      </m:r>
                                                    </m:sub>
                                                  </m:sSub>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e>
                                                <m:e>
                                                  <m:r>
                                                    <a:rPr lang="ka-GE" sz="1800" i="1">
                                                      <a:latin typeface="Cambria Math" panose="02040503050406030204" pitchFamily="18" charset="0"/>
                                                    </a:rPr>
                                                    <m:t>𝑚</m:t>
                                                  </m:r>
                                                  <m:r>
                                                    <a:rPr lang="ka-GE" sz="1800" i="1">
                                                      <a:latin typeface="Cambria Math" panose="02040503050406030204" pitchFamily="18" charset="0"/>
                                                    </a:rPr>
                                                    <m:t>≠</m:t>
                                                  </m:r>
                                                  <m:r>
                                                    <a:rPr lang="ka-GE" sz="1800" i="1">
                                                      <a:latin typeface="Cambria Math" panose="02040503050406030204" pitchFamily="18" charset="0"/>
                                                    </a:rPr>
                                                    <m:t>𝑘</m:t>
                                                  </m:r>
                                                </m:e>
                                              </m:eqArr>
                                            </m:sub>
                                            <m:sup/>
                                            <m:e>
                                              <m:sSub>
                                                <m:sSubPr>
                                                  <m:ctrlPr>
                                                    <a:rPr lang="en-US" sz="1800" i="1">
                                                      <a:latin typeface="Cambria Math" panose="02040503050406030204" pitchFamily="18" charset="0"/>
                                                    </a:rPr>
                                                  </m:ctrlPr>
                                                </m:sSubPr>
                                                <m:e>
                                                  <m:r>
                                                    <a:rPr lang="ka-GE" sz="1800" i="1">
                                                      <a:latin typeface="Cambria Math" panose="02040503050406030204" pitchFamily="18" charset="0"/>
                                                    </a:rPr>
                                                    <m:t>𝜒</m:t>
                                                  </m:r>
                                                </m:e>
                                                <m:sub>
                                                  <m:r>
                                                    <a:rPr lang="ka-GE" sz="1800" i="1">
                                                      <a:latin typeface="Cambria Math" panose="02040503050406030204" pitchFamily="18" charset="0"/>
                                                    </a:rPr>
                                                    <m:t>𝐿𝑅</m:t>
                                                  </m:r>
                                                </m:sub>
                                              </m:sSub>
                                              <m:r>
                                                <a:rPr lang="ka-GE"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𝑖𝑘</m:t>
                                                      </m:r>
                                                    </m:sub>
                                                  </m:sSub>
                                                </m:num>
                                                <m:den>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𝑖𝑚</m:t>
                                                      </m:r>
                                                    </m:sub>
                                                  </m:sSub>
                                                </m:den>
                                              </m:f>
                                              <m:r>
                                                <a:rPr lang="ka-GE" sz="1800" i="1">
                                                  <a:latin typeface="Cambria Math" panose="02040503050406030204" pitchFamily="18" charset="0"/>
                                                </a:rPr>
                                                <m:t>)</m:t>
                                              </m:r>
                                            </m:e>
                                          </m:nary>
                                        </m:num>
                                        <m:den>
                                          <m:r>
                                            <a:rPr lang="ka-GE"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e>
                                          </m:d>
                                          <m:r>
                                            <a:rPr lang="ka-GE" sz="1800" i="1">
                                              <a:latin typeface="Cambria Math" panose="02040503050406030204" pitchFamily="18" charset="0"/>
                                            </a:rPr>
                                            <m:t>−1)</m:t>
                                          </m:r>
                                        </m:den>
                                      </m:f>
                                    </m:e>
                                  </m:d>
                                  <m:sSub>
                                    <m:sSubPr>
                                      <m:ctrlPr>
                                        <a:rPr lang="en-US" sz="1800" i="1">
                                          <a:latin typeface="Cambria Math" panose="02040503050406030204" pitchFamily="18" charset="0"/>
                                        </a:rPr>
                                      </m:ctrlPr>
                                    </m:sSubPr>
                                    <m:e>
                                      <m:r>
                                        <a:rPr lang="ka-GE" sz="1800" i="1">
                                          <a:latin typeface="Cambria Math" panose="02040503050406030204" pitchFamily="18" charset="0"/>
                                        </a:rPr>
                                        <m:t>𝑊</m:t>
                                      </m:r>
                                    </m:e>
                                    <m:sub>
                                      <m:r>
                                        <a:rPr lang="ka-GE" sz="1800" i="1">
                                          <a:latin typeface="Cambria Math" panose="02040503050406030204" pitchFamily="18" charset="0"/>
                                        </a:rPr>
                                        <m:t>𝑖𝑘</m:t>
                                      </m:r>
                                    </m:sub>
                                  </m:sSub>
                                </m:e>
                              </m:d>
                            </m:e>
                          </m:nary>
                        </m:e>
                      </m:nary>
                    </m:oMath>
                  </m:oMathPara>
                </a14:m>
                <a:endParaRPr lang="ka-GE" i="1" dirty="0"/>
              </a:p>
              <a:p>
                <a:pPr lvl="1"/>
                <a14:m>
                  <m:oMathPara xmlns:m="http://schemas.openxmlformats.org/officeDocument/2006/math">
                    <m:oMathParaPr>
                      <m:jc m:val="centerGroup"/>
                    </m:oMathParaPr>
                    <m:oMath xmlns:m="http://schemas.openxmlformats.org/officeDocument/2006/math">
                      <m:r>
                        <a:rPr lang="ka-GE" sz="1800" i="1">
                          <a:latin typeface="Cambria Math" panose="02040503050406030204" pitchFamily="18" charset="0"/>
                        </a:rPr>
                        <m:t>𝜈</m:t>
                      </m:r>
                      <m:r>
                        <a:rPr lang="ka-GE" sz="1800" i="1">
                          <a:latin typeface="Cambria Math" panose="02040503050406030204" pitchFamily="18" charset="0"/>
                        </a:rPr>
                        <m:t>=</m:t>
                      </m:r>
                      <m:sSup>
                        <m:sSupPr>
                          <m:ctrlPr>
                            <a:rPr lang="en-US" sz="1800" i="1">
                              <a:latin typeface="Cambria Math" panose="02040503050406030204" pitchFamily="18" charset="0"/>
                            </a:rPr>
                          </m:ctrlPr>
                        </m:sSupPr>
                        <m:e>
                          <m:r>
                            <a:rPr lang="ka-GE" sz="1800" i="1">
                              <a:latin typeface="Cambria Math" panose="02040503050406030204" pitchFamily="18" charset="0"/>
                            </a:rPr>
                            <m:t>𝐹</m:t>
                          </m:r>
                        </m:e>
                        <m:sup>
                          <m:r>
                            <a:rPr lang="ka-GE" sz="1800" i="1">
                              <a:latin typeface="Cambria Math" panose="02040503050406030204" pitchFamily="18" charset="0"/>
                            </a:rPr>
                            <m:t>𝑛𝑑</m:t>
                          </m:r>
                        </m:sup>
                      </m:s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ka-GE" sz="1800" i="1">
                                  <a:latin typeface="Cambria Math" panose="02040503050406030204" pitchFamily="18" charset="0"/>
                                </a:rPr>
                                <m:t>𝑈</m:t>
                              </m:r>
                            </m:e>
                            <m:sub>
                              <m:r>
                                <a:rPr lang="ka-GE" sz="1800" i="1">
                                  <a:latin typeface="Cambria Math" panose="02040503050406030204" pitchFamily="18" charset="0"/>
                                </a:rPr>
                                <m:t>𝑖</m:t>
                              </m:r>
                              <m:r>
                                <a:rPr lang="ka-GE" sz="1800" i="1">
                                  <a:latin typeface="Cambria Math" panose="02040503050406030204" pitchFamily="18" charset="0"/>
                                </a:rPr>
                                <m:t>1</m:t>
                              </m:r>
                            </m:sub>
                          </m:sSub>
                          <m:r>
                            <a:rPr lang="ka-GE" sz="1800" i="1">
                              <a:latin typeface="Cambria Math" panose="02040503050406030204" pitchFamily="18" charset="0"/>
                            </a:rPr>
                            <m:t>, .., </m:t>
                          </m:r>
                          <m:sSub>
                            <m:sSubPr>
                              <m:ctrlPr>
                                <a:rPr lang="en-US" sz="1800" i="1">
                                  <a:latin typeface="Cambria Math" panose="02040503050406030204" pitchFamily="18" charset="0"/>
                                </a:rPr>
                              </m:ctrlPr>
                            </m:sSubPr>
                            <m:e>
                              <m:r>
                                <a:rPr lang="ka-GE" sz="1800" i="1">
                                  <a:latin typeface="Cambria Math" panose="02040503050406030204" pitchFamily="18" charset="0"/>
                                </a:rPr>
                                <m:t>𝑈</m:t>
                              </m:r>
                            </m:e>
                            <m:sub>
                              <m:r>
                                <a:rPr lang="ka-GE" sz="1800" i="1">
                                  <a:latin typeface="Cambria Math" panose="02040503050406030204" pitchFamily="18" charset="0"/>
                                </a:rPr>
                                <m:t>𝑖𝑞</m:t>
                              </m:r>
                            </m:sub>
                          </m:sSub>
                        </m:e>
                      </m:d>
                      <m:r>
                        <a:rPr lang="ka-GE" sz="1800" i="1">
                          <a:latin typeface="Cambria Math" panose="02040503050406030204" pitchFamily="18" charset="0"/>
                        </a:rPr>
                        <m:t>= </m:t>
                      </m:r>
                      <m:nary>
                        <m:naryPr>
                          <m:chr m:val="∑"/>
                          <m:limLoc m:val="undOvr"/>
                          <m:ctrlPr>
                            <a:rPr lang="en-US" sz="1800" i="1">
                              <a:latin typeface="Cambria Math" panose="02040503050406030204" pitchFamily="18" charset="0"/>
                            </a:rPr>
                          </m:ctrlPr>
                        </m:naryPr>
                        <m:sub>
                          <m:r>
                            <a:rPr lang="ka-GE" sz="1800" i="1">
                              <a:latin typeface="Cambria Math" panose="02040503050406030204" pitchFamily="18" charset="0"/>
                            </a:rPr>
                            <m:t>𝑗</m:t>
                          </m:r>
                          <m:r>
                            <a:rPr lang="ka-GE" sz="1800" i="1">
                              <a:latin typeface="Cambria Math" panose="02040503050406030204" pitchFamily="18" charset="0"/>
                            </a:rPr>
                            <m:t>=1</m:t>
                          </m:r>
                        </m:sub>
                        <m:sup>
                          <m:r>
                            <a:rPr lang="ka-GE" sz="1800" i="1">
                              <a:latin typeface="Cambria Math" panose="02040503050406030204" pitchFamily="18" charset="0"/>
                            </a:rPr>
                            <m:t>𝑞</m:t>
                          </m:r>
                        </m:sup>
                        <m:e>
                          <m:r>
                            <a:rPr lang="ka-GE" sz="1800" i="1">
                              <a:latin typeface="Cambria Math" panose="02040503050406030204" pitchFamily="18" charset="0"/>
                            </a:rPr>
                            <m:t>𝑚</m:t>
                          </m:r>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r>
                            <a:rPr lang="ka-GE" sz="1800" i="1">
                              <a:latin typeface="Cambria Math" panose="02040503050406030204" pitchFamily="18" charset="0"/>
                            </a:rPr>
                            <m:t>)</m:t>
                          </m:r>
                          <m:nary>
                            <m:naryPr>
                              <m:chr m:val="∑"/>
                              <m:limLoc m:val="undOvr"/>
                              <m:supHide m:val="on"/>
                              <m:ctrlPr>
                                <a:rPr lang="en-US" sz="1800" i="1">
                                  <a:latin typeface="Cambria Math" panose="02040503050406030204" pitchFamily="18" charset="0"/>
                                </a:rPr>
                              </m:ctrlPr>
                            </m:naryPr>
                            <m:sub>
                              <m:sSub>
                                <m:sSubPr>
                                  <m:ctrlPr>
                                    <a:rPr lang="en-US" sz="1800" i="1">
                                      <a:latin typeface="Cambria Math" panose="02040503050406030204" pitchFamily="18" charset="0"/>
                                    </a:rPr>
                                  </m:ctrlPr>
                                </m:sSubPr>
                                <m:e>
                                  <m:r>
                                    <a:rPr lang="ka-GE" sz="1800" i="1">
                                      <a:latin typeface="Cambria Math" panose="02040503050406030204" pitchFamily="18" charset="0"/>
                                    </a:rPr>
                                    <m:t>𝑆</m:t>
                                  </m:r>
                                </m:e>
                                <m:sub>
                                  <m:r>
                                    <a:rPr lang="ka-GE" sz="1800" i="1">
                                      <a:latin typeface="Cambria Math" panose="02040503050406030204" pitchFamily="18" charset="0"/>
                                    </a:rPr>
                                    <m:t>𝑘</m:t>
                                  </m:r>
                                </m:sub>
                              </m:sSub>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sub>
                            <m:sup/>
                            <m:e>
                              <m:d>
                                <m:dPr>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type m:val="lin"/>
                                          <m:ctrlPr>
                                            <a:rPr lang="en-US" sz="1800" i="1">
                                              <a:latin typeface="Cambria Math" panose="02040503050406030204" pitchFamily="18" charset="0"/>
                                            </a:rPr>
                                          </m:ctrlPr>
                                        </m:fPr>
                                        <m:num>
                                          <m:nary>
                                            <m:naryPr>
                                              <m:chr m:val="∑"/>
                                              <m:limLoc m:val="undOvr"/>
                                              <m:supHide m:val="on"/>
                                              <m:ctrlPr>
                                                <a:rPr lang="en-US" sz="1800" i="1">
                                                  <a:latin typeface="Cambria Math" panose="02040503050406030204" pitchFamily="18" charset="0"/>
                                                </a:rPr>
                                              </m:ctrlPr>
                                            </m:naryPr>
                                            <m:sub>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ka-GE" sz="1800" i="1">
                                                          <a:latin typeface="Cambria Math" panose="02040503050406030204" pitchFamily="18" charset="0"/>
                                                        </a:rPr>
                                                        <m:t>𝑆</m:t>
                                                      </m:r>
                                                    </m:e>
                                                    <m:sub>
                                                      <m:r>
                                                        <a:rPr lang="ka-GE" sz="1800" i="1">
                                                          <a:latin typeface="Cambria Math" panose="02040503050406030204" pitchFamily="18" charset="0"/>
                                                        </a:rPr>
                                                        <m:t>𝑚</m:t>
                                                      </m:r>
                                                    </m:sub>
                                                  </m:sSub>
                                                  <m:r>
                                                    <a:rPr lang="ka-GE" sz="1800" i="1">
                                                      <a:latin typeface="Cambria Math" panose="02040503050406030204" pitchFamily="18" charset="0"/>
                                                    </a:rPr>
                                                    <m:t>∈</m:t>
                                                  </m:r>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e>
                                                <m:e>
                                                  <m:r>
                                                    <a:rPr lang="ka-GE" sz="1800" i="1">
                                                      <a:latin typeface="Cambria Math" panose="02040503050406030204" pitchFamily="18" charset="0"/>
                                                    </a:rPr>
                                                    <m:t>𝑚</m:t>
                                                  </m:r>
                                                  <m:r>
                                                    <a:rPr lang="ka-GE" sz="1800" i="1">
                                                      <a:latin typeface="Cambria Math" panose="02040503050406030204" pitchFamily="18" charset="0"/>
                                                    </a:rPr>
                                                    <m:t>≠</m:t>
                                                  </m:r>
                                                  <m:r>
                                                    <a:rPr lang="ka-GE" sz="1800" i="1">
                                                      <a:latin typeface="Cambria Math" panose="02040503050406030204" pitchFamily="18" charset="0"/>
                                                    </a:rPr>
                                                    <m:t>𝑘</m:t>
                                                  </m:r>
                                                </m:e>
                                              </m:eqArr>
                                            </m:sub>
                                            <m:sup/>
                                            <m:e>
                                              <m:sSub>
                                                <m:sSubPr>
                                                  <m:ctrlPr>
                                                    <a:rPr lang="en-US" sz="1800" i="1">
                                                      <a:latin typeface="Cambria Math" panose="02040503050406030204" pitchFamily="18" charset="0"/>
                                                    </a:rPr>
                                                  </m:ctrlPr>
                                                </m:sSubPr>
                                                <m:e>
                                                  <m:r>
                                                    <a:rPr lang="ka-GE" sz="1800" i="1">
                                                      <a:latin typeface="Cambria Math" panose="02040503050406030204" pitchFamily="18" charset="0"/>
                                                    </a:rPr>
                                                    <m:t>𝜒</m:t>
                                                  </m:r>
                                                </m:e>
                                                <m:sub>
                                                  <m:r>
                                                    <a:rPr lang="ka-GE" sz="1800" i="1">
                                                      <a:latin typeface="Cambria Math" panose="02040503050406030204" pitchFamily="18" charset="0"/>
                                                    </a:rPr>
                                                    <m:t>𝑆𝑅</m:t>
                                                  </m:r>
                                                </m:sub>
                                              </m:sSub>
                                              <m:r>
                                                <a:rPr lang="ka-GE"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𝑖𝑚</m:t>
                                                      </m:r>
                                                    </m:sub>
                                                  </m:sSub>
                                                </m:num>
                                                <m:den>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𝑖𝑘</m:t>
                                                      </m:r>
                                                    </m:sub>
                                                  </m:sSub>
                                                </m:den>
                                              </m:f>
                                              <m:r>
                                                <a:rPr lang="ka-GE" sz="1800" i="1">
                                                  <a:latin typeface="Cambria Math" panose="02040503050406030204" pitchFamily="18" charset="0"/>
                                                </a:rPr>
                                                <m:t>)</m:t>
                                              </m:r>
                                            </m:e>
                                          </m:nary>
                                        </m:num>
                                        <m:den>
                                          <m:r>
                                            <a:rPr lang="ka-GE"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ka-GE" sz="1800" i="1">
                                                      <a:latin typeface="Cambria Math" panose="02040503050406030204" pitchFamily="18" charset="0"/>
                                                    </a:rPr>
                                                    <m:t>𝐵</m:t>
                                                  </m:r>
                                                </m:e>
                                                <m:sub>
                                                  <m:r>
                                                    <a:rPr lang="ka-GE" sz="1800" i="1">
                                                      <a:latin typeface="Cambria Math" panose="02040503050406030204" pitchFamily="18" charset="0"/>
                                                    </a:rPr>
                                                    <m:t>𝑗</m:t>
                                                  </m:r>
                                                </m:sub>
                                              </m:sSub>
                                            </m:e>
                                          </m:d>
                                          <m:r>
                                            <a:rPr lang="ka-GE" sz="1800" i="1">
                                              <a:latin typeface="Cambria Math" panose="02040503050406030204" pitchFamily="18" charset="0"/>
                                            </a:rPr>
                                            <m:t>−1)</m:t>
                                          </m:r>
                                        </m:den>
                                      </m:f>
                                    </m:e>
                                  </m:d>
                                  <m:sSub>
                                    <m:sSubPr>
                                      <m:ctrlPr>
                                        <a:rPr lang="en-US" sz="1800" i="1">
                                          <a:latin typeface="Cambria Math" panose="02040503050406030204" pitchFamily="18" charset="0"/>
                                        </a:rPr>
                                      </m:ctrlPr>
                                    </m:sSubPr>
                                    <m:e>
                                      <m:r>
                                        <a:rPr lang="ka-GE" sz="1800" i="1">
                                          <a:latin typeface="Cambria Math" panose="02040503050406030204" pitchFamily="18" charset="0"/>
                                        </a:rPr>
                                        <m:t>𝑊</m:t>
                                      </m:r>
                                    </m:e>
                                    <m:sub>
                                      <m:r>
                                        <a:rPr lang="ka-GE" sz="1800" i="1">
                                          <a:latin typeface="Cambria Math" panose="02040503050406030204" pitchFamily="18" charset="0"/>
                                        </a:rPr>
                                        <m:t>𝑖𝑘</m:t>
                                      </m:r>
                                    </m:sub>
                                  </m:sSub>
                                </m:e>
                              </m:d>
                            </m:e>
                          </m:nary>
                        </m:e>
                      </m:nary>
                    </m:oMath>
                  </m:oMathPara>
                </a14:m>
                <a:endParaRPr lang="en-US" sz="1800" dirty="0"/>
              </a:p>
            </p:txBody>
          </p:sp>
        </mc:Choice>
        <mc:Fallback xmlns="">
          <p:sp>
            <p:nvSpPr>
              <p:cNvPr id="3" name="Content Placeholder 2">
                <a:extLst>
                  <a:ext uri="{FF2B5EF4-FFF2-40B4-BE49-F238E27FC236}">
                    <a16:creationId xmlns:a16="http://schemas.microsoft.com/office/drawing/2014/main" id="{84D78714-CF6D-42CB-8DEE-DA8C23FBF8D8}"/>
                  </a:ext>
                </a:extLst>
              </p:cNvPr>
              <p:cNvSpPr>
                <a:spLocks noGrp="1" noRot="1" noChangeAspect="1" noMove="1" noResize="1" noEditPoints="1" noAdjustHandles="1" noChangeArrowheads="1" noChangeShapeType="1" noTextEdit="1"/>
              </p:cNvSpPr>
              <p:nvPr>
                <p:ph idx="1"/>
              </p:nvPr>
            </p:nvSpPr>
            <p:spPr>
              <a:xfrm>
                <a:off x="1517904" y="1775012"/>
                <a:ext cx="9144000" cy="4324036"/>
              </a:xfrm>
              <a:blipFill>
                <a:blip r:embed="rId2"/>
                <a:stretch>
                  <a:fillRect l="-1067" t="-1268"/>
                </a:stretch>
              </a:blipFill>
            </p:spPr>
            <p:txBody>
              <a:bodyPr/>
              <a:lstStyle/>
              <a:p>
                <a:r>
                  <a:rPr lang="en-US">
                    <a:noFill/>
                  </a:rPr>
                  <a:t> </a:t>
                </a:r>
              </a:p>
            </p:txBody>
          </p:sp>
        </mc:Fallback>
      </mc:AlternateContent>
    </p:spTree>
    <p:extLst>
      <p:ext uri="{BB962C8B-B14F-4D97-AF65-F5344CB8AC3E}">
        <p14:creationId xmlns:p14="http://schemas.microsoft.com/office/powerpoint/2010/main" val="157134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A284-7226-4015-A435-34FC81C19211}"/>
              </a:ext>
            </a:extLst>
          </p:cNvPr>
          <p:cNvSpPr>
            <a:spLocks noGrp="1"/>
          </p:cNvSpPr>
          <p:nvPr>
            <p:ph type="title"/>
          </p:nvPr>
        </p:nvSpPr>
        <p:spPr>
          <a:xfrm>
            <a:off x="1517904" y="925235"/>
            <a:ext cx="9144000" cy="734229"/>
          </a:xfrm>
        </p:spPr>
        <p:txBody>
          <a:bodyPr>
            <a:normAutofit/>
          </a:bodyPr>
          <a:lstStyle/>
          <a:p>
            <a:pPr algn="ctr"/>
            <a:r>
              <a:rPr lang="ka-GE" sz="3600" dirty="0"/>
              <a:t>შოკეს ინტეგრალით აგრეგირება</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F3BD33-46EC-4039-891D-A4D1EC54A6A9}"/>
                  </a:ext>
                </a:extLst>
              </p:cNvPr>
              <p:cNvSpPr>
                <a:spLocks noGrp="1"/>
              </p:cNvSpPr>
              <p:nvPr>
                <p:ph idx="1"/>
              </p:nvPr>
            </p:nvSpPr>
            <p:spPr>
              <a:xfrm>
                <a:off x="1517904" y="1659464"/>
                <a:ext cx="9144000" cy="4439584"/>
              </a:xfrm>
            </p:spPr>
            <p:txBody>
              <a:bodyPr/>
              <a:lstStyle/>
              <a:p>
                <a:r>
                  <a:rPr lang="ka-GE" dirty="0"/>
                  <a:t>ფაზი-ზომა </a:t>
                </a:r>
                <a14:m>
                  <m:oMath xmlns:m="http://schemas.openxmlformats.org/officeDocument/2006/math">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𝑔</m:t>
                    </m:r>
                  </m:oMath>
                </a14:m>
                <a:endParaRPr lang="ka-GE" dirty="0"/>
              </a:p>
              <a:p>
                <a:pPr lvl="1"/>
                <a14:m>
                  <m:oMathPara xmlns:m="http://schemas.openxmlformats.org/officeDocument/2006/math">
                    <m:oMathParaPr>
                      <m:jc m:val="centerGroup"/>
                    </m:oMathParaPr>
                    <m:oMath xmlns:m="http://schemas.openxmlformats.org/officeDocument/2006/math">
                      <m:r>
                        <a:rPr lang="ka-GE" sz="1800" i="1" smtClean="0">
                          <a:effectLst/>
                          <a:latin typeface="Cambria Math" panose="02040503050406030204" pitchFamily="18" charset="0"/>
                          <a:ea typeface="Times New Roman" panose="02020603050405020304" pitchFamily="18" charset="0"/>
                          <a:cs typeface="Times New Roman" panose="02020603050405020304" pitchFamily="18" charset="0"/>
                        </a:rPr>
                        <m:t>𝑔</m:t>
                      </m:r>
                      <m:r>
                        <a:rPr lang="ka-GE" sz="1800"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effectLst/>
                              <a:latin typeface="Cambria Math" panose="02040503050406030204" pitchFamily="18" charset="0"/>
                              <a:ea typeface="Times New Roman" panose="02020603050405020304" pitchFamily="18" charset="0"/>
                            </a:rPr>
                          </m:ctrlPr>
                        </m:sSup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𝑋</m:t>
                          </m:r>
                        </m:sup>
                      </m:s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→[0, 1]</m:t>
                      </m:r>
                    </m:oMath>
                  </m:oMathPara>
                </a14:m>
                <a:endParaRPr lang="ka-GE" dirty="0"/>
              </a:p>
              <a:p>
                <a:r>
                  <a:rPr lang="ka-GE" dirty="0"/>
                  <a:t>ფაზი-ზომასთან ასოცირებული ალბათობა</a:t>
                </a:r>
              </a:p>
              <a:p>
                <a:pPr lvl="1" algn="ctr"/>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sub>
                    </m:s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800" i="1">
                            <a:effectLst/>
                            <a:latin typeface="Cambria Math" panose="02040503050406030204" pitchFamily="18" charset="0"/>
                            <a:ea typeface="Times New Roman" panose="02020603050405020304" pitchFamily="18" charset="0"/>
                          </a:rPr>
                        </m:ctrlPr>
                      </m:dPr>
                      <m:e>
                        <m:d>
                          <m:dPr>
                            <m:begChr m:val="{"/>
                            <m:endChr m:val="}"/>
                            <m:ctrlPr>
                              <a:rPr lang="en-US" sz="1800" i="1">
                                <a:effectLst/>
                                <a:latin typeface="Cambria Math" panose="02040503050406030204" pitchFamily="18" charset="0"/>
                                <a:ea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d>
                                  <m:dPr>
                                    <m:ctrlPr>
                                      <a:rPr lang="en-US" sz="1800" i="1">
                                        <a:effectLst/>
                                        <a:latin typeface="Cambria Math" panose="020405030504060302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e>
                                </m:d>
                              </m:sub>
                            </m:s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d>
                                  <m:dPr>
                                    <m:ctrlPr>
                                      <a:rPr lang="en-US" sz="1800" i="1">
                                        <a:effectLst/>
                                        <a:latin typeface="Cambria Math" panose="020405030504060302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e>
                                </m:d>
                              </m:sub>
                            </m:sSub>
                          </m:e>
                        </m:d>
                      </m:e>
                    </m:d>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800" i="1">
                            <a:effectLst/>
                            <a:latin typeface="Cambria Math" panose="02040503050406030204" pitchFamily="18" charset="0"/>
                            <a:ea typeface="Times New Roman" panose="02020603050405020304" pitchFamily="18" charset="0"/>
                          </a:rPr>
                        </m:ctrlPr>
                      </m:dPr>
                      <m:e>
                        <m:d>
                          <m:dPr>
                            <m:begChr m:val="{"/>
                            <m:endChr m:val="}"/>
                            <m:ctrlPr>
                              <a:rPr lang="en-US" sz="1800" i="1">
                                <a:effectLst/>
                                <a:latin typeface="Cambria Math" panose="02040503050406030204" pitchFamily="18" charset="0"/>
                                <a:ea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d>
                                  <m:dPr>
                                    <m:ctrlPr>
                                      <a:rPr lang="en-US" sz="1800" i="1">
                                        <a:effectLst/>
                                        <a:latin typeface="Cambria Math" panose="020405030504060302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e>
                                </m:d>
                              </m:sub>
                            </m:s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d>
                                  <m:dPr>
                                    <m:ctrlPr>
                                      <a:rPr lang="en-US" sz="1800" i="1">
                                        <a:effectLst/>
                                        <a:latin typeface="Cambria Math" panose="020405030504060302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e>
                                </m:d>
                              </m:sub>
                            </m:sSub>
                          </m:e>
                        </m:d>
                      </m:e>
                    </m:d>
                  </m:oMath>
                </a14:m>
                <a:r>
                  <a:rPr lang="ka-GE" sz="1800" dirty="0"/>
                  <a:t> | </a:t>
                </a:r>
                <a14:m>
                  <m:oMath xmlns:m="http://schemas.openxmlformats.org/officeDocument/2006/math">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r>
                          <a:rPr lang="ka-GE" sz="1800" i="1">
                            <a:latin typeface="Cambria Math" panose="02040503050406030204" pitchFamily="18" charset="0"/>
                          </a:rPr>
                          <m:t>(1)</m:t>
                        </m:r>
                      </m:sub>
                    </m:sSub>
                    <m:r>
                      <a:rPr lang="ka-GE" sz="1800" i="1">
                        <a:latin typeface="Cambria Math" panose="02040503050406030204" pitchFamily="18" charset="0"/>
                      </a:rPr>
                      <m:t>≥ </m:t>
                    </m:r>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d>
                          <m:dPr>
                            <m:ctrlPr>
                              <a:rPr lang="en-US" sz="1800" i="1">
                                <a:latin typeface="Cambria Math" panose="02040503050406030204" pitchFamily="18" charset="0"/>
                              </a:rPr>
                            </m:ctrlPr>
                          </m:dPr>
                          <m:e>
                            <m:r>
                              <a:rPr lang="ka-GE" sz="1800" i="1">
                                <a:latin typeface="Cambria Math" panose="02040503050406030204" pitchFamily="18" charset="0"/>
                              </a:rPr>
                              <m:t>2</m:t>
                            </m:r>
                          </m:e>
                        </m:d>
                      </m:sub>
                    </m:sSub>
                    <m:r>
                      <a:rPr lang="ka-GE" sz="1800" i="1">
                        <a:latin typeface="Cambria Math" panose="02040503050406030204" pitchFamily="18" charset="0"/>
                      </a:rPr>
                      <m:t>≥…≥ </m:t>
                    </m:r>
                    <m:sSub>
                      <m:sSubPr>
                        <m:ctrlPr>
                          <a:rPr lang="en-US" sz="1800" i="1">
                            <a:latin typeface="Cambria Math" panose="02040503050406030204" pitchFamily="18" charset="0"/>
                          </a:rPr>
                        </m:ctrlPr>
                      </m:sSubPr>
                      <m:e>
                        <m:r>
                          <a:rPr lang="ka-GE" sz="1800" i="1">
                            <a:latin typeface="Cambria Math" panose="02040503050406030204" pitchFamily="18" charset="0"/>
                          </a:rPr>
                          <m:t>𝑢</m:t>
                        </m:r>
                      </m:e>
                      <m:sub>
                        <m:r>
                          <a:rPr lang="ka-GE" sz="1800" i="1">
                            <a:latin typeface="Cambria Math" panose="02040503050406030204" pitchFamily="18" charset="0"/>
                          </a:rPr>
                          <m:t>𝜎</m:t>
                        </m:r>
                        <m:r>
                          <a:rPr lang="ka-GE" sz="1800" i="1">
                            <a:latin typeface="Cambria Math" panose="02040503050406030204" pitchFamily="18" charset="0"/>
                          </a:rPr>
                          <m:t>(</m:t>
                        </m:r>
                        <m:r>
                          <a:rPr lang="ka-GE" sz="1800" i="1">
                            <a:latin typeface="Cambria Math" panose="02040503050406030204" pitchFamily="18" charset="0"/>
                          </a:rPr>
                          <m:t>h</m:t>
                        </m:r>
                        <m:r>
                          <a:rPr lang="ka-GE" sz="1800" i="1">
                            <a:latin typeface="Cambria Math" panose="02040503050406030204" pitchFamily="18" charset="0"/>
                          </a:rPr>
                          <m:t>)</m:t>
                        </m:r>
                      </m:sub>
                    </m:sSub>
                  </m:oMath>
                </a14:m>
                <a:endParaRPr lang="ka-GE" sz="1800" dirty="0"/>
              </a:p>
              <a:p>
                <a:r>
                  <a:rPr lang="ka-GE" dirty="0"/>
                  <a:t>შოკეს ინტეგრალი</a:t>
                </a:r>
              </a:p>
              <a:p>
                <a:pPr lvl="1"/>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𝐶h</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i="1">
                              <a:effectLst/>
                              <a:latin typeface="Cambria Math" panose="02040503050406030204" pitchFamily="18" charset="0"/>
                            </a:rPr>
                          </m:ctrlPr>
                        </m:naryPr>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p>
                        <m:e>
                          <m:r>
                            <a:rPr lang="en-US" sz="180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e>
                      </m:nary>
                    </m:oMath>
                  </m:oMathPara>
                </a14:m>
                <a:endParaRPr lang="ka-GE" dirty="0"/>
              </a:p>
              <a:p>
                <a:pPr lvl="1"/>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𝑅𝑂𝐹𝐶</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ka-GE" sz="1800" i="1">
                          <a:effectLst/>
                          <a:latin typeface="Cambria Math" panose="02040503050406030204" pitchFamily="18" charset="0"/>
                          <a:ea typeface="Calibri" panose="020F0502020204030204" pitchFamily="34" charset="0"/>
                          <a:cs typeface="Times New Roman" panose="02020603050405020304" pitchFamily="18" charset="0"/>
                        </a:rPr>
                        <m:t>&lt;1−</m:t>
                      </m:r>
                      <m:nary>
                        <m:naryPr>
                          <m:chr m:val="∏"/>
                          <m:limLoc m:val="undOvr"/>
                          <m:ctrlPr>
                            <a:rPr lang="en-US" i="1">
                              <a:effectLst/>
                              <a:latin typeface="Cambria Math" panose="02040503050406030204" pitchFamily="18" charset="0"/>
                            </a:rPr>
                          </m:ctrlPr>
                        </m:naryPr>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p>
                        <m:e>
                          <m:sSup>
                            <m:sSupPr>
                              <m:ctrlPr>
                                <a:rPr lang="en-US" i="1">
                                  <a:effectLst/>
                                  <a:latin typeface="Cambria Math" panose="02040503050406030204" pitchFamily="18" charset="0"/>
                                </a:rPr>
                              </m:ctrlPr>
                            </m:sSupPr>
                            <m:e>
                              <m:d>
                                <m:dPr>
                                  <m:ctrlPr>
                                    <a:rPr lang="en-US" i="1">
                                      <a:effectLst/>
                                      <a:latin typeface="Cambria Math" panose="02040503050406030204" pitchFamily="18" charset="0"/>
                                    </a:rPr>
                                  </m:ctrlPr>
                                </m:dPr>
                                <m:e>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effectLst/>
                                          <a:latin typeface="Cambria Math" panose="02040503050406030204" pitchFamily="18" charset="0"/>
                                        </a:rPr>
                                      </m:ctrlPr>
                                    </m:sSup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e>
                              </m:d>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𝑃</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e>
                      </m:nary>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i="1">
                              <a:effectLst/>
                              <a:latin typeface="Cambria Math" panose="02040503050406030204" pitchFamily="18" charset="0"/>
                            </a:rPr>
                          </m:ctrlPr>
                        </m:naryPr>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p>
                        <m:e>
                          <m:sSup>
                            <m:sSupPr>
                              <m:ctrlPr>
                                <a:rPr lang="en-US" i="1">
                                  <a:effectLst/>
                                  <a:latin typeface="Cambria Math" panose="02040503050406030204" pitchFamily="18" charset="0"/>
                                </a:rPr>
                              </m:ctrlPr>
                            </m:sSup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𝜈</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𝑃</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𝜎</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up>
                          </m:sSup>
                        </m:e>
                      </m:nary>
                      <m:r>
                        <a:rPr lang="ka-GE" sz="1800" i="1">
                          <a:effectLst/>
                          <a:latin typeface="Cambria Math" panose="02040503050406030204" pitchFamily="18" charset="0"/>
                          <a:ea typeface="Calibri" panose="020F0502020204030204" pitchFamily="34" charset="0"/>
                          <a:cs typeface="Times New Roman" panose="02020603050405020304" pitchFamily="18" charset="0"/>
                        </a:rPr>
                        <m:t>&gt;</m:t>
                      </m:r>
                    </m:oMath>
                  </m:oMathPara>
                </a14:m>
                <a:endParaRPr lang="en-US" dirty="0"/>
              </a:p>
            </p:txBody>
          </p:sp>
        </mc:Choice>
        <mc:Fallback xmlns="">
          <p:sp>
            <p:nvSpPr>
              <p:cNvPr id="3" name="Content Placeholder 2">
                <a:extLst>
                  <a:ext uri="{FF2B5EF4-FFF2-40B4-BE49-F238E27FC236}">
                    <a16:creationId xmlns:a16="http://schemas.microsoft.com/office/drawing/2014/main" id="{1AF3BD33-46EC-4039-891D-A4D1EC54A6A9}"/>
                  </a:ext>
                </a:extLst>
              </p:cNvPr>
              <p:cNvSpPr>
                <a:spLocks noGrp="1" noRot="1" noChangeAspect="1" noMove="1" noResize="1" noEditPoints="1" noAdjustHandles="1" noChangeArrowheads="1" noChangeShapeType="1" noTextEdit="1"/>
              </p:cNvSpPr>
              <p:nvPr>
                <p:ph idx="1"/>
              </p:nvPr>
            </p:nvSpPr>
            <p:spPr>
              <a:xfrm>
                <a:off x="1517904" y="1659464"/>
                <a:ext cx="9144000" cy="4439584"/>
              </a:xfrm>
              <a:blipFill>
                <a:blip r:embed="rId3"/>
                <a:stretch>
                  <a:fillRect l="-1200" t="-1372"/>
                </a:stretch>
              </a:blipFill>
            </p:spPr>
            <p:txBody>
              <a:bodyPr/>
              <a:lstStyle/>
              <a:p>
                <a:r>
                  <a:rPr lang="en-US">
                    <a:noFill/>
                  </a:rPr>
                  <a:t> </a:t>
                </a:r>
              </a:p>
            </p:txBody>
          </p:sp>
        </mc:Fallback>
      </mc:AlternateContent>
    </p:spTree>
    <p:extLst>
      <p:ext uri="{BB962C8B-B14F-4D97-AF65-F5344CB8AC3E}">
        <p14:creationId xmlns:p14="http://schemas.microsoft.com/office/powerpoint/2010/main" val="365923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B3DA-4B7C-4680-BA7E-7BDEBE27FE1F}"/>
              </a:ext>
            </a:extLst>
          </p:cNvPr>
          <p:cNvSpPr>
            <a:spLocks noGrp="1"/>
          </p:cNvSpPr>
          <p:nvPr>
            <p:ph type="title"/>
          </p:nvPr>
        </p:nvSpPr>
        <p:spPr>
          <a:xfrm>
            <a:off x="1517904" y="1052236"/>
            <a:ext cx="9144000" cy="725763"/>
          </a:xfrm>
        </p:spPr>
        <p:txBody>
          <a:bodyPr>
            <a:normAutofit/>
          </a:bodyPr>
          <a:lstStyle/>
          <a:p>
            <a:pPr algn="ctr"/>
            <a:r>
              <a:rPr lang="en-US" sz="3600" dirty="0"/>
              <a:t>DSBS-</a:t>
            </a:r>
            <a:r>
              <a:rPr lang="ka-GE" sz="3600" dirty="0"/>
              <a:t>დან აგრეგირებული ფაზი-ზომები</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05ED10-E182-48DF-B353-AA3827198204}"/>
                  </a:ext>
                </a:extLst>
              </p:cNvPr>
              <p:cNvSpPr>
                <a:spLocks noGrp="1"/>
              </p:cNvSpPr>
              <p:nvPr>
                <p:ph idx="1"/>
              </p:nvPr>
            </p:nvSpPr>
            <p:spPr>
              <a:xfrm>
                <a:off x="1517904" y="1777999"/>
                <a:ext cx="9144000" cy="4321049"/>
              </a:xfrm>
            </p:spPr>
            <p:txBody>
              <a:bodyPr/>
              <a:lstStyle/>
              <a:p>
                <a:r>
                  <a:rPr lang="ka-GE" sz="2000" dirty="0"/>
                  <a:t>ფაზი-ზომა </a:t>
                </a:r>
                <a14:m>
                  <m:oMath xmlns:m="http://schemas.openxmlformats.org/officeDocument/2006/math">
                    <m:r>
                      <a:rPr lang="ka-GE" sz="1400" i="1" smtClean="0">
                        <a:effectLst/>
                        <a:latin typeface="Cambria Math" panose="02040503050406030204" pitchFamily="18" charset="0"/>
                        <a:ea typeface="Times New Roman" panose="02020603050405020304" pitchFamily="18" charset="0"/>
                        <a:cs typeface="Times New Roman" panose="02020603050405020304" pitchFamily="18" charset="0"/>
                      </a:rPr>
                      <m:t>𝑔</m:t>
                    </m:r>
                    <m:r>
                      <a:rPr lang="ka-GE"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000" i="1">
                            <a:effectLst/>
                            <a:latin typeface="Cambria Math" panose="02040503050406030204" pitchFamily="18" charset="0"/>
                            <a:ea typeface="Times New Roman" panose="02020603050405020304" pitchFamily="18" charset="0"/>
                          </a:rPr>
                        </m:ctrlPr>
                      </m:sSupPr>
                      <m:e>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𝑋</m:t>
                        </m:r>
                      </m:sup>
                    </m:sSup>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→[0, 1]</m:t>
                    </m:r>
                  </m:oMath>
                </a14:m>
                <a:endParaRPr lang="ka-GE" sz="2000" dirty="0"/>
              </a:p>
              <a:p>
                <a:pPr marL="864108" lvl="4" indent="-342900" algn="just">
                  <a:lnSpc>
                    <a:spcPct val="150000"/>
                  </a:lnSpc>
                  <a:spcBef>
                    <a:spcPts val="0"/>
                  </a:spcBef>
                  <a:buFont typeface="Times New Roman" panose="02020603050405020304" pitchFamily="18" charset="0"/>
                  <a:buAutoNum type="arabicParenBoth"/>
                </a:pPr>
                <a14:m>
                  <m:oMath xmlns:m="http://schemas.openxmlformats.org/officeDocument/2006/math">
                    <m:r>
                      <a:rPr lang="ka-GE" sz="1200" i="1" smtClean="0">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864108" lvl="4" indent="-342900" algn="just">
                  <a:lnSpc>
                    <a:spcPct val="150000"/>
                  </a:lnSpc>
                  <a:spcBef>
                    <a:spcPts val="0"/>
                  </a:spcBef>
                  <a:buFont typeface="Times New Roman" panose="02020603050405020304" pitchFamily="18" charset="0"/>
                  <a:buAutoNum type="arabicParenBoth"/>
                </a:pPr>
                <a14:m>
                  <m:oMath xmlns:m="http://schemas.openxmlformats.org/officeDocument/2006/math">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864108" lvl="4" indent="-342900" algn="just">
                  <a:lnSpc>
                    <a:spcPct val="150000"/>
                  </a:lnSpc>
                  <a:spcBef>
                    <a:spcPts val="0"/>
                  </a:spcBef>
                  <a:spcAft>
                    <a:spcPts val="800"/>
                  </a:spcAft>
                  <a:buFont typeface="Times New Roman" panose="02020603050405020304" pitchFamily="18" charset="0"/>
                  <a:buAutoNum type="arabicParenBoth"/>
                </a:pPr>
                <a:r>
                  <a:rPr lang="ka-GE" sz="1200" i="1" dirty="0">
                    <a:effectLst/>
                    <a:latin typeface="Sylfaen" panose="010A0502050306030303" pitchFamily="18" charset="0"/>
                    <a:ea typeface="Times New Roman" panose="02020603050405020304" pitchFamily="18" charset="0"/>
                    <a:cs typeface="Times New Roman" panose="02020603050405020304" pitchFamily="18" charset="0"/>
                  </a:rPr>
                  <a:t>თუ </a:t>
                </a:r>
                <a14:m>
                  <m:oMath xmlns:m="http://schemas.openxmlformats.org/officeDocument/2006/math">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en-US" sz="1400" i="1"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i="1" dirty="0">
                    <a:effectLst/>
                    <a:latin typeface="Sylfaen" panose="010A0502050306030303" pitchFamily="18" charset="0"/>
                    <a:ea typeface="Times New Roman" panose="02020603050405020304" pitchFamily="18" charset="0"/>
                    <a:cs typeface="Times New Roman" panose="02020603050405020304" pitchFamily="18" charset="0"/>
                  </a:rPr>
                  <a:t>მაშინ </a:t>
                </a:r>
                <a14:m>
                  <m:oMath xmlns:m="http://schemas.openxmlformats.org/officeDocument/2006/math">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ka-GE" sz="1600" dirty="0"/>
              </a:p>
              <a:p>
                <a:r>
                  <a:rPr lang="ka-GE" sz="1800" dirty="0"/>
                  <a:t>ფაზი-ზომის მიღების მარტივი ალგორითმი</a:t>
                </a:r>
              </a:p>
              <a:p>
                <a:pPr marL="617220" lvl="2" indent="-342900" algn="just">
                  <a:lnSpc>
                    <a:spcPct val="150000"/>
                  </a:lnSpc>
                  <a:spcBef>
                    <a:spcPts val="0"/>
                  </a:spcBef>
                  <a:buFont typeface="+mj-lt"/>
                  <a:buAutoNum type="arabicParenBoth"/>
                </a:pPr>
                <a:r>
                  <a:rPr lang="ka-GE" sz="1200" dirty="0">
                    <a:effectLst/>
                    <a:latin typeface="Sylfaen" panose="010A0502050306030303" pitchFamily="18" charset="0"/>
                    <a:ea typeface="Times New Roman" panose="02020603050405020304" pitchFamily="18" charset="0"/>
                    <a:cs typeface="Times New Roman" panose="02020603050405020304" pitchFamily="18" charset="0"/>
                  </a:rPr>
                  <a:t>დასაწყისისთვის ავიღოთ მნიშვნელობა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𝐸</m:t>
                        </m:r>
                      </m:e>
                    </m:d>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12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17220" lvl="2" indent="-342900" algn="just">
                  <a:lnSpc>
                    <a:spcPct val="150000"/>
                  </a:lnSpc>
                  <a:spcBef>
                    <a:spcPts val="0"/>
                  </a:spcBef>
                  <a:buFont typeface="+mj-lt"/>
                  <a:buAutoNum type="arabicParenBoth"/>
                </a:pPr>
                <a:r>
                  <a:rPr lang="en-US" sz="1200" dirty="0" err="1">
                    <a:effectLst/>
                    <a:latin typeface="Sylfaen" panose="010A0502050306030303" pitchFamily="18" charset="0"/>
                    <a:ea typeface="Times New Roman" panose="02020603050405020304" pitchFamily="18" charset="0"/>
                    <a:cs typeface="Times New Roman" panose="02020603050405020304" pitchFamily="18" charset="0"/>
                  </a:rPr>
                  <a:t>i</a:t>
                </a:r>
                <a:r>
                  <a:rPr lang="en-US" sz="1200" dirty="0">
                    <a:effectLst/>
                    <a:latin typeface="Sylfaen" panose="010A0502050306030303" pitchFamily="18" charset="0"/>
                    <a:ea typeface="Times New Roman" panose="02020603050405020304" pitchFamily="18" charset="0"/>
                    <a:cs typeface="Times New Roman" panose="02020603050405020304" pitchFamily="18" charset="0"/>
                  </a:rPr>
                  <a:t>-</a:t>
                </a:r>
                <a:r>
                  <a:rPr lang="ka-GE" sz="1200" dirty="0">
                    <a:effectLst/>
                    <a:latin typeface="Sylfaen" panose="010A0502050306030303" pitchFamily="18" charset="0"/>
                    <a:ea typeface="Times New Roman" panose="02020603050405020304" pitchFamily="18" charset="0"/>
                    <a:cs typeface="Times New Roman" panose="02020603050405020304" pitchFamily="18" charset="0"/>
                  </a:rPr>
                  <a:t>სთვის ავიღოთ საწყისი მნიშვნელობა </a:t>
                </a:r>
                <a:r>
                  <a:rPr lang="en-US" sz="1200" dirty="0" err="1">
                    <a:effectLst/>
                    <a:latin typeface="Sylfaen" panose="010A0502050306030303" pitchFamily="18" charset="0"/>
                    <a:ea typeface="Times New Roman" panose="02020603050405020304" pitchFamily="18" charset="0"/>
                    <a:cs typeface="Times New Roman" panose="02020603050405020304" pitchFamily="18" charset="0"/>
                  </a:rPr>
                  <a:t>i</a:t>
                </a:r>
                <a:r>
                  <a:rPr lang="en-US" sz="1200" dirty="0">
                    <a:effectLst/>
                    <a:latin typeface="Sylfaen" panose="010A0502050306030303" pitchFamily="18" charset="0"/>
                    <a:ea typeface="Times New Roman" panose="02020603050405020304" pitchFamily="18" charset="0"/>
                    <a:cs typeface="Times New Roman" panose="02020603050405020304" pitchFamily="18" charset="0"/>
                  </a:rPr>
                  <a:t> =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17220" lvl="2" indent="-342900" algn="just">
                  <a:lnSpc>
                    <a:spcPct val="150000"/>
                  </a:lnSpc>
                  <a:spcBef>
                    <a:spcPts val="0"/>
                  </a:spcBef>
                  <a:buFont typeface="+mj-lt"/>
                  <a:buAutoNum type="arabicParenBoth"/>
                </a:pPr>
                <a14:m>
                  <m:oMath xmlns:m="http://schemas.openxmlformats.org/officeDocument/2006/math">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g</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E</m:t>
                        </m:r>
                      </m:e>
                    </m:d>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g</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E</m:t>
                        </m:r>
                      </m:e>
                    </m:d>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en-US" sz="12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200" dirty="0">
                    <a:effectLst/>
                    <a:latin typeface="Sylfaen" panose="010A0502050306030303" pitchFamily="18" charset="0"/>
                    <a:ea typeface="Times New Roman" panose="02020603050405020304" pitchFamily="18" charset="0"/>
                    <a:cs typeface="Times New Roman" panose="02020603050405020304" pitchFamily="18" charset="0"/>
                  </a:rPr>
                  <a:t>სადაც</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017270" lvl="3" indent="-285750" algn="just">
                  <a:lnSpc>
                    <a:spcPct val="150000"/>
                  </a:lnSpc>
                  <a:spcBef>
                    <a:spcPts val="0"/>
                  </a:spcBef>
                  <a:buFont typeface="+mj-lt"/>
                  <a:buAutoNum type="romanUcPeriod"/>
                </a:pP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B</m:t>
                        </m:r>
                      </m:e>
                      <m:sub>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200" i="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200" i="0" dirty="0">
                    <a:effectLst/>
                    <a:latin typeface="Sylfaen" panose="010A0502050306030303" pitchFamily="18" charset="0"/>
                    <a:ea typeface="Times New Roman" panose="02020603050405020304" pitchFamily="18" charset="0"/>
                    <a:cs typeface="Times New Roman" panose="02020603050405020304" pitchFamily="18" charset="0"/>
                  </a:rPr>
                  <a:t>თუ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B</m:t>
                        </m:r>
                      </m:e>
                      <m:sub>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E</m:t>
                    </m:r>
                  </m:oMath>
                </a14:m>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1017270" lvl="3" indent="-285750" algn="just">
                  <a:lnSpc>
                    <a:spcPct val="150000"/>
                  </a:lnSpc>
                  <a:spcBef>
                    <a:spcPts val="0"/>
                  </a:spcBef>
                  <a:buFont typeface="+mj-lt"/>
                  <a:buAutoNum type="romanUcPeriod"/>
                </a:pP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1200" i="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200" i="0" dirty="0">
                    <a:effectLst/>
                    <a:latin typeface="Sylfaen" panose="010A0502050306030303" pitchFamily="18" charset="0"/>
                    <a:ea typeface="Times New Roman" panose="02020603050405020304" pitchFamily="18" charset="0"/>
                    <a:cs typeface="Times New Roman" panose="02020603050405020304" pitchFamily="18" charset="0"/>
                  </a:rPr>
                  <a:t>თუ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B</m:t>
                        </m:r>
                      </m:e>
                      <m:sub>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en-US" sz="1200" i="0">
                        <a:effectLst/>
                        <a:latin typeface="Cambria Math" panose="02040503050406030204" pitchFamily="18" charset="0"/>
                        <a:ea typeface="Times New Roman" panose="02020603050405020304" pitchFamily="18" charset="0"/>
                        <a:cs typeface="Times New Roman" panose="02020603050405020304" pitchFamily="18" charset="0"/>
                      </a:rPr>
                      <m:t>E</m:t>
                    </m:r>
                    <m:r>
                      <a:rPr lang="en-US" sz="1200" i="0">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617220" lvl="2" indent="-342900" algn="just">
                  <a:lnSpc>
                    <a:spcPct val="150000"/>
                  </a:lnSpc>
                  <a:spcBef>
                    <a:spcPts val="0"/>
                  </a:spcBef>
                  <a:buFont typeface="+mj-lt"/>
                  <a:buAutoNum type="arabicParenBoth"/>
                </a:pPr>
                <a14:m>
                  <m:oMath xmlns:m="http://schemas.openxmlformats.org/officeDocument/2006/math">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i</m:t>
                    </m:r>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1200" i="0">
                        <a:effectLst/>
                        <a:latin typeface="Cambria Math" panose="02040503050406030204" pitchFamily="18" charset="0"/>
                        <a:ea typeface="Times New Roman" panose="02020603050405020304" pitchFamily="18" charset="0"/>
                        <a:cs typeface="Times New Roman" panose="02020603050405020304" pitchFamily="18" charset="0"/>
                      </a:rPr>
                      <m:t>i</m:t>
                    </m:r>
                    <m:r>
                      <a:rPr lang="ka-GE" sz="1200" i="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17220" lvl="2" indent="-342900" algn="just">
                  <a:lnSpc>
                    <a:spcPct val="150000"/>
                  </a:lnSpc>
                  <a:spcBef>
                    <a:spcPts val="0"/>
                  </a:spcBef>
                  <a:spcAft>
                    <a:spcPts val="800"/>
                  </a:spcAft>
                  <a:buFont typeface="+mj-lt"/>
                  <a:buAutoNum type="arabicParenBoth"/>
                </a:pPr>
                <a:r>
                  <a:rPr lang="ka-GE" sz="1200" dirty="0">
                    <a:effectLst/>
                    <a:latin typeface="Sylfaen" panose="010A0502050306030303" pitchFamily="18" charset="0"/>
                    <a:ea typeface="Times New Roman" panose="02020603050405020304" pitchFamily="18" charset="0"/>
                    <a:cs typeface="Times New Roman" panose="02020603050405020304" pitchFamily="18" charset="0"/>
                  </a:rPr>
                  <a:t>თუ </a:t>
                </a:r>
                <a14:m>
                  <m:oMath xmlns:m="http://schemas.openxmlformats.org/officeDocument/2006/math">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&gt;</m:t>
                    </m:r>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𝑞</m:t>
                    </m:r>
                  </m:oMath>
                </a14:m>
                <a:r>
                  <a:rPr lang="en-US" sz="12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200" dirty="0">
                    <a:effectLst/>
                    <a:latin typeface="Sylfaen" panose="010A0502050306030303" pitchFamily="18" charset="0"/>
                    <a:ea typeface="Times New Roman" panose="02020603050405020304" pitchFamily="18" charset="0"/>
                    <a:cs typeface="Times New Roman" panose="02020603050405020304" pitchFamily="18" charset="0"/>
                  </a:rPr>
                  <a:t>შევჩერდეთ. წინააღმდეგ შემთხვევაში დავუბრუნდეთ მე-3 ნაბიჯს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342900" algn="just">
                  <a:lnSpc>
                    <a:spcPct val="150000"/>
                  </a:lnSpc>
                  <a:spcBef>
                    <a:spcPts val="0"/>
                  </a:spcBef>
                  <a:spcAft>
                    <a:spcPts val="800"/>
                  </a:spcAft>
                  <a:buFont typeface="Times New Roman" panose="02020603050405020304" pitchFamily="18" charset="0"/>
                  <a:buAutoNum type="arabicParenBoth"/>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US" dirty="0"/>
              </a:p>
            </p:txBody>
          </p:sp>
        </mc:Choice>
        <mc:Fallback xmlns="">
          <p:sp>
            <p:nvSpPr>
              <p:cNvPr id="3" name="Content Placeholder 2">
                <a:extLst>
                  <a:ext uri="{FF2B5EF4-FFF2-40B4-BE49-F238E27FC236}">
                    <a16:creationId xmlns:a16="http://schemas.microsoft.com/office/drawing/2014/main" id="{3E05ED10-E182-48DF-B353-AA3827198204}"/>
                  </a:ext>
                </a:extLst>
              </p:cNvPr>
              <p:cNvSpPr>
                <a:spLocks noGrp="1" noRot="1" noChangeAspect="1" noMove="1" noResize="1" noEditPoints="1" noAdjustHandles="1" noChangeArrowheads="1" noChangeShapeType="1" noTextEdit="1"/>
              </p:cNvSpPr>
              <p:nvPr>
                <p:ph idx="1"/>
              </p:nvPr>
            </p:nvSpPr>
            <p:spPr>
              <a:xfrm>
                <a:off x="1517904" y="1777999"/>
                <a:ext cx="9144000" cy="4321049"/>
              </a:xfrm>
              <a:blipFill>
                <a:blip r:embed="rId2"/>
                <a:stretch>
                  <a:fillRect l="-733" t="-987"/>
                </a:stretch>
              </a:blipFill>
            </p:spPr>
            <p:txBody>
              <a:bodyPr/>
              <a:lstStyle/>
              <a:p>
                <a:r>
                  <a:rPr lang="en-US">
                    <a:noFill/>
                  </a:rPr>
                  <a:t> </a:t>
                </a:r>
              </a:p>
            </p:txBody>
          </p:sp>
        </mc:Fallback>
      </mc:AlternateContent>
    </p:spTree>
    <p:extLst>
      <p:ext uri="{BB962C8B-B14F-4D97-AF65-F5344CB8AC3E}">
        <p14:creationId xmlns:p14="http://schemas.microsoft.com/office/powerpoint/2010/main" val="306783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81C9-45C9-438F-BCFA-CBE5FF69E880}"/>
              </a:ext>
            </a:extLst>
          </p:cNvPr>
          <p:cNvSpPr>
            <a:spLocks noGrp="1"/>
          </p:cNvSpPr>
          <p:nvPr>
            <p:ph type="title"/>
          </p:nvPr>
        </p:nvSpPr>
        <p:spPr>
          <a:xfrm>
            <a:off x="1517904" y="798236"/>
            <a:ext cx="9144000" cy="581831"/>
          </a:xfrm>
        </p:spPr>
        <p:txBody>
          <a:bodyPr>
            <a:normAutofit/>
          </a:bodyPr>
          <a:lstStyle/>
          <a:p>
            <a:pPr algn="ctr"/>
            <a:r>
              <a:rPr lang="en-US" sz="3200" dirty="0"/>
              <a:t>DSBS-</a:t>
            </a:r>
            <a:r>
              <a:rPr lang="ka-GE" sz="3200" dirty="0"/>
              <a:t>დან აგრეგირებული ფაზი-ზომები</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3A81C1-9999-4908-9573-41A06502615D}"/>
                  </a:ext>
                </a:extLst>
              </p:cNvPr>
              <p:cNvSpPr>
                <a:spLocks noGrp="1"/>
              </p:cNvSpPr>
              <p:nvPr>
                <p:ph idx="1"/>
              </p:nvPr>
            </p:nvSpPr>
            <p:spPr>
              <a:xfrm>
                <a:off x="1517904" y="1583267"/>
                <a:ext cx="9144000" cy="4515781"/>
              </a:xfrm>
            </p:spPr>
            <p:txBody>
              <a:bodyPr>
                <a:normAutofit/>
              </a:bodyPr>
              <a:lstStyle/>
              <a:p>
                <a:r>
                  <a:rPr lang="ka-GE" dirty="0"/>
                  <a:t>ფაზი-ზომათა ზოგადი კლასი</a:t>
                </a:r>
              </a:p>
              <a:p>
                <a:pPr lvl="1"/>
                <a14:m>
                  <m:oMathPara xmlns:m="http://schemas.openxmlformats.org/officeDocument/2006/math">
                    <m:oMathParaPr>
                      <m:jc m:val="left"/>
                    </m:oMathParaPr>
                    <m:oMath xmlns:m="http://schemas.openxmlformats.org/officeDocument/2006/math">
                      <m:sSub>
                        <m:sSubPr>
                          <m:ctrlPr>
                            <a:rPr lang="en-US" sz="1900" i="1" smtClean="0">
                              <a:effectLst/>
                              <a:latin typeface="Cambria Math" panose="02040503050406030204" pitchFamily="18" charset="0"/>
                            </a:rPr>
                          </m:ctrlPr>
                        </m:sSubPr>
                        <m:e>
                          <m:r>
                            <a:rPr lang="en-US" sz="1900" b="0" i="1" smtClean="0">
                              <a:effectLst/>
                              <a:latin typeface="Cambria Math" panose="02040503050406030204" pitchFamily="18" charset="0"/>
                            </a:rPr>
                            <m:t>𝐵</m:t>
                          </m:r>
                          <m:r>
                            <a:rPr lang="en-US" sz="1900" b="0" i="1" smtClean="0">
                              <a:effectLst/>
                              <a:latin typeface="Cambria Math" panose="02040503050406030204" pitchFamily="18" charset="0"/>
                            </a:rPr>
                            <m:t>={</m:t>
                          </m:r>
                          <m:r>
                            <a:rPr lang="ka-GE" sz="17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17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1700" i="1">
                          <a:effectLst/>
                          <a:latin typeface="Cambria Math" panose="02040503050406030204" pitchFamily="18" charset="0"/>
                          <a:ea typeface="Times New Roman" panose="02020603050405020304" pitchFamily="18" charset="0"/>
                          <a:cs typeface="Times New Roman" panose="02020603050405020304" pitchFamily="18" charset="0"/>
                        </a:rPr>
                        <m:t> | </m:t>
                      </m:r>
                      <m:r>
                        <a:rPr lang="ka-GE" sz="17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700" i="1">
                          <a:effectLst/>
                          <a:latin typeface="Cambria Math" panose="02040503050406030204" pitchFamily="18" charset="0"/>
                          <a:ea typeface="Times New Roman" panose="02020603050405020304" pitchFamily="18" charset="0"/>
                          <a:cs typeface="Times New Roman" panose="02020603050405020304" pitchFamily="18" charset="0"/>
                        </a:rPr>
                        <m:t>=1, …, </m:t>
                      </m:r>
                      <m:r>
                        <a:rPr lang="ka-GE" sz="17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900" dirty="0"/>
              </a:p>
              <a:p>
                <a:pPr lvl="1"/>
                <a14:m>
                  <m:oMath xmlns:m="http://schemas.openxmlformats.org/officeDocument/2006/math">
                    <m:sSub>
                      <m:sSubPr>
                        <m:ctrlPr>
                          <a:rPr lang="en-US" sz="1900" i="1" smtClean="0">
                            <a:effectLst/>
                            <a:latin typeface="Cambria Math" panose="02040503050406030204" pitchFamily="18" charset="0"/>
                          </a:rPr>
                        </m:ctrlPr>
                      </m:sSubPr>
                      <m:e>
                        <m:r>
                          <a:rPr lang="ka-GE" sz="1700" i="1">
                            <a:effectLst/>
                            <a:latin typeface="Cambria Math" panose="02040503050406030204" pitchFamily="18" charset="0"/>
                            <a:ea typeface="Calibri" panose="020F0502020204030204" pitchFamily="34" charset="0"/>
                            <a:cs typeface="Times New Roman" panose="02020603050405020304" pitchFamily="18" charset="0"/>
                          </a:rPr>
                          <m:t>𝑊</m:t>
                        </m:r>
                      </m:e>
                      <m:sub>
                        <m:r>
                          <a:rPr lang="ka-GE" sz="17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900" dirty="0"/>
                  <a:t> | {</a:t>
                </a:r>
                <a14:m>
                  <m:oMath xmlns:m="http://schemas.openxmlformats.org/officeDocument/2006/math">
                    <m:sSub>
                      <m:sSubPr>
                        <m:ctrlPr>
                          <a:rPr lang="en-US" sz="1900" i="1">
                            <a:latin typeface="Cambria Math" panose="02040503050406030204" pitchFamily="18" charset="0"/>
                          </a:rPr>
                        </m:ctrlPr>
                      </m:sSubPr>
                      <m:e>
                        <m:r>
                          <a:rPr lang="ka-GE" sz="1900" i="1">
                            <a:latin typeface="Cambria Math" panose="02040503050406030204" pitchFamily="18" charset="0"/>
                          </a:rPr>
                          <m:t>𝑤</m:t>
                        </m:r>
                      </m:e>
                      <m:sub>
                        <m:r>
                          <a:rPr lang="ka-GE" sz="1900" i="1">
                            <a:latin typeface="Cambria Math" panose="02040503050406030204" pitchFamily="18" charset="0"/>
                          </a:rPr>
                          <m:t>𝑖</m:t>
                        </m:r>
                      </m:sub>
                    </m:sSub>
                    <m:d>
                      <m:dPr>
                        <m:ctrlPr>
                          <a:rPr lang="en-US" sz="1900" i="1">
                            <a:latin typeface="Cambria Math" panose="02040503050406030204" pitchFamily="18" charset="0"/>
                          </a:rPr>
                        </m:ctrlPr>
                      </m:dPr>
                      <m:e>
                        <m:r>
                          <a:rPr lang="ka-GE" sz="1900" i="1">
                            <a:latin typeface="Cambria Math" panose="02040503050406030204" pitchFamily="18" charset="0"/>
                          </a:rPr>
                          <m:t>𝑗</m:t>
                        </m:r>
                      </m:e>
                    </m:d>
                    <m:r>
                      <a:rPr lang="ka-GE" sz="1900" i="1">
                        <a:latin typeface="Cambria Math" panose="02040503050406030204" pitchFamily="18" charset="0"/>
                      </a:rPr>
                      <m:t>∈[0, 1]</m:t>
                    </m:r>
                  </m:oMath>
                </a14:m>
                <a:r>
                  <a:rPr lang="en-US" sz="1900" dirty="0"/>
                  <a:t>, </a:t>
                </a:r>
                <a14:m>
                  <m:oMath xmlns:m="http://schemas.openxmlformats.org/officeDocument/2006/math">
                    <m:nary>
                      <m:naryPr>
                        <m:chr m:val="∑"/>
                        <m:limLoc m:val="undOvr"/>
                        <m:ctrlPr>
                          <a:rPr lang="en-US" sz="1900" i="1">
                            <a:latin typeface="Cambria Math" panose="02040503050406030204" pitchFamily="18" charset="0"/>
                          </a:rPr>
                        </m:ctrlPr>
                      </m:naryPr>
                      <m:sub>
                        <m:r>
                          <a:rPr lang="en-US" sz="1900" i="1">
                            <a:latin typeface="Cambria Math" panose="02040503050406030204" pitchFamily="18" charset="0"/>
                          </a:rPr>
                          <m:t>𝑗</m:t>
                        </m:r>
                        <m:r>
                          <a:rPr lang="ka-GE" sz="1900" i="1">
                            <a:latin typeface="Cambria Math" panose="02040503050406030204" pitchFamily="18" charset="0"/>
                          </a:rPr>
                          <m:t>=1</m:t>
                        </m:r>
                      </m:sub>
                      <m:sup>
                        <m:r>
                          <a:rPr lang="ka-GE" sz="1900" i="1">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𝐵</m:t>
                            </m:r>
                          </m:e>
                          <m:sub>
                            <m:r>
                              <a:rPr lang="ka-GE" sz="1900" i="1">
                                <a:latin typeface="Cambria Math" panose="02040503050406030204" pitchFamily="18" charset="0"/>
                              </a:rPr>
                              <m:t>𝑖</m:t>
                            </m:r>
                          </m:sub>
                        </m:sSub>
                        <m:r>
                          <a:rPr lang="ka-GE" sz="1900" i="1">
                            <a:latin typeface="Cambria Math" panose="02040503050406030204" pitchFamily="18" charset="0"/>
                          </a:rPr>
                          <m:t>|</m:t>
                        </m:r>
                      </m:sup>
                      <m:e>
                        <m:sSub>
                          <m:sSubPr>
                            <m:ctrlPr>
                              <a:rPr lang="en-US" sz="1900" i="1">
                                <a:latin typeface="Cambria Math" panose="02040503050406030204" pitchFamily="18" charset="0"/>
                              </a:rPr>
                            </m:ctrlPr>
                          </m:sSubPr>
                          <m:e>
                            <m:r>
                              <a:rPr lang="ka-GE" sz="1900" i="1">
                                <a:latin typeface="Cambria Math" panose="02040503050406030204" pitchFamily="18" charset="0"/>
                              </a:rPr>
                              <m:t>𝑤</m:t>
                            </m:r>
                          </m:e>
                          <m:sub>
                            <m:r>
                              <a:rPr lang="ka-GE" sz="1900" i="1">
                                <a:latin typeface="Cambria Math" panose="02040503050406030204" pitchFamily="18" charset="0"/>
                              </a:rPr>
                              <m:t>𝑖</m:t>
                            </m:r>
                          </m:sub>
                        </m:sSub>
                        <m:d>
                          <m:dPr>
                            <m:ctrlPr>
                              <a:rPr lang="en-US" sz="1900" i="1">
                                <a:latin typeface="Cambria Math" panose="02040503050406030204" pitchFamily="18" charset="0"/>
                              </a:rPr>
                            </m:ctrlPr>
                          </m:dPr>
                          <m:e>
                            <m:r>
                              <a:rPr lang="ka-GE" sz="1900" i="1">
                                <a:latin typeface="Cambria Math" panose="02040503050406030204" pitchFamily="18" charset="0"/>
                              </a:rPr>
                              <m:t>𝑗</m:t>
                            </m:r>
                          </m:e>
                        </m:d>
                        <m:r>
                          <a:rPr lang="ka-GE" sz="1900" i="1">
                            <a:latin typeface="Cambria Math" panose="02040503050406030204" pitchFamily="18" charset="0"/>
                          </a:rPr>
                          <m:t> </m:t>
                        </m:r>
                      </m:e>
                    </m:nary>
                    <m:r>
                      <a:rPr lang="ka-GE" sz="1900" i="1">
                        <a:latin typeface="Cambria Math" panose="02040503050406030204" pitchFamily="18" charset="0"/>
                      </a:rPr>
                      <m:t>=1</m:t>
                    </m:r>
                  </m:oMath>
                </a14:m>
                <a:r>
                  <a:rPr lang="en-US" sz="1900" dirty="0"/>
                  <a:t>}</a:t>
                </a:r>
              </a:p>
              <a:p>
                <a:pPr lvl="1"/>
                <a14:m>
                  <m:oMathPara xmlns:m="http://schemas.openxmlformats.org/officeDocument/2006/math">
                    <m:oMathParaPr>
                      <m:jc m:val="center"/>
                    </m:oMathParaPr>
                    <m:oMath xmlns:m="http://schemas.openxmlformats.org/officeDocument/2006/math">
                      <m:r>
                        <a:rPr lang="ka-GE" sz="1800" i="1" smtClean="0">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d>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𝑞</m:t>
                          </m:r>
                        </m:sup>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e>
                      </m:nary>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𝑗</m:t>
                              </m:r>
                            </m:e>
                          </m:d>
                        </m:e>
                      </m:nary>
                    </m:oMath>
                  </m:oMathPara>
                </a14:m>
                <a:endParaRPr lang="en-US" sz="1900" dirty="0"/>
              </a:p>
              <a:p>
                <a:pPr lvl="1"/>
                <a:r>
                  <a:rPr lang="en-US" dirty="0"/>
                  <a:t>	</a:t>
                </a:r>
              </a:p>
            </p:txBody>
          </p:sp>
        </mc:Choice>
        <mc:Fallback xmlns="">
          <p:sp>
            <p:nvSpPr>
              <p:cNvPr id="3" name="Content Placeholder 2">
                <a:extLst>
                  <a:ext uri="{FF2B5EF4-FFF2-40B4-BE49-F238E27FC236}">
                    <a16:creationId xmlns:a16="http://schemas.microsoft.com/office/drawing/2014/main" id="{1A3A81C1-9999-4908-9573-41A06502615D}"/>
                  </a:ext>
                </a:extLst>
              </p:cNvPr>
              <p:cNvSpPr>
                <a:spLocks noGrp="1" noRot="1" noChangeAspect="1" noMove="1" noResize="1" noEditPoints="1" noAdjustHandles="1" noChangeArrowheads="1" noChangeShapeType="1" noTextEdit="1"/>
              </p:cNvSpPr>
              <p:nvPr>
                <p:ph idx="1"/>
              </p:nvPr>
            </p:nvSpPr>
            <p:spPr>
              <a:xfrm>
                <a:off x="1517904" y="1583267"/>
                <a:ext cx="9144000" cy="4515781"/>
              </a:xfrm>
              <a:blipFill>
                <a:blip r:embed="rId2"/>
                <a:stretch>
                  <a:fillRect l="-1200" t="-1484"/>
                </a:stretch>
              </a:blipFill>
            </p:spPr>
            <p:txBody>
              <a:bodyPr/>
              <a:lstStyle/>
              <a:p>
                <a:r>
                  <a:rPr lang="en-US">
                    <a:noFill/>
                  </a:rPr>
                  <a:t> </a:t>
                </a:r>
              </a:p>
            </p:txBody>
          </p:sp>
        </mc:Fallback>
      </mc:AlternateContent>
    </p:spTree>
    <p:extLst>
      <p:ext uri="{BB962C8B-B14F-4D97-AF65-F5344CB8AC3E}">
        <p14:creationId xmlns:p14="http://schemas.microsoft.com/office/powerpoint/2010/main" val="367657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81C9-45C9-438F-BCFA-CBE5FF69E880}"/>
              </a:ext>
            </a:extLst>
          </p:cNvPr>
          <p:cNvSpPr>
            <a:spLocks noGrp="1"/>
          </p:cNvSpPr>
          <p:nvPr>
            <p:ph type="title"/>
          </p:nvPr>
        </p:nvSpPr>
        <p:spPr>
          <a:xfrm>
            <a:off x="1517904" y="798236"/>
            <a:ext cx="9144000" cy="581831"/>
          </a:xfrm>
        </p:spPr>
        <p:txBody>
          <a:bodyPr>
            <a:normAutofit/>
          </a:bodyPr>
          <a:lstStyle/>
          <a:p>
            <a:pPr algn="ctr"/>
            <a:r>
              <a:rPr lang="en-US" sz="3200" dirty="0"/>
              <a:t>DSBS-</a:t>
            </a:r>
            <a:r>
              <a:rPr lang="ka-GE" sz="3200" dirty="0"/>
              <a:t>დან აგრეგირებული ფაზი-ზომები</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3A81C1-9999-4908-9573-41A06502615D}"/>
                  </a:ext>
                </a:extLst>
              </p:cNvPr>
              <p:cNvSpPr>
                <a:spLocks noGrp="1"/>
              </p:cNvSpPr>
              <p:nvPr>
                <p:ph idx="1"/>
              </p:nvPr>
            </p:nvSpPr>
            <p:spPr>
              <a:xfrm>
                <a:off x="1517904" y="1583267"/>
                <a:ext cx="9144000" cy="4515781"/>
              </a:xfrm>
            </p:spPr>
            <p:txBody>
              <a:bodyPr>
                <a:normAutofit/>
              </a:bodyPr>
              <a:lstStyle/>
              <a:p>
                <a:pPr lvl="1"/>
                <a:r>
                  <a:rPr lang="en-US" dirty="0"/>
                  <a:t>	</a:t>
                </a:r>
              </a:p>
              <a:p>
                <a:r>
                  <a:rPr lang="ka-GE" dirty="0"/>
                  <a:t>დასაჯერობა</a:t>
                </a:r>
                <a:endParaRPr lang="en-US" dirty="0"/>
              </a:p>
              <a:p>
                <a:pPr lvl="1"/>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𝑃𝑙</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supHide m:val="o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sub>
                        <m:sup/>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nary>
                    </m:oMath>
                  </m:oMathPara>
                </a14:m>
                <a:endParaRPr lang="ka-GE" dirty="0"/>
              </a:p>
              <a:p>
                <a:pPr lvl="1"/>
                <a14:m>
                  <m:oMathPara xmlns:m="http://schemas.openxmlformats.org/officeDocument/2006/math">
                    <m:oMathParaPr>
                      <m:jc m:val="centerGroup"/>
                    </m:oMathParaPr>
                    <m:oMath xmlns:m="http://schemas.openxmlformats.org/officeDocument/2006/math">
                      <m:r>
                        <a:rPr lang="ka-GE" sz="20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ka-GE" dirty="0"/>
              </a:p>
              <a:p>
                <a:r>
                  <a:rPr lang="ka-GE" dirty="0"/>
                  <a:t>სანდოობა</a:t>
                </a:r>
              </a:p>
              <a:p>
                <a:pPr lvl="1"/>
                <a14:m>
                  <m:oMathPara xmlns:m="http://schemas.openxmlformats.org/officeDocument/2006/math">
                    <m:oMathParaPr>
                      <m:jc m:val="centerGroup"/>
                    </m:oMathParaPr>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𝐵𝑒𝑙</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sub>
                        <m:sup/>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e>
                      </m:nary>
                    </m:oMath>
                  </m:oMathPara>
                </a14:m>
                <a:endParaRPr lang="en-US" dirty="0"/>
              </a:p>
            </p:txBody>
          </p:sp>
        </mc:Choice>
        <mc:Fallback xmlns="">
          <p:sp>
            <p:nvSpPr>
              <p:cNvPr id="3" name="Content Placeholder 2">
                <a:extLst>
                  <a:ext uri="{FF2B5EF4-FFF2-40B4-BE49-F238E27FC236}">
                    <a16:creationId xmlns:a16="http://schemas.microsoft.com/office/drawing/2014/main" id="{1A3A81C1-9999-4908-9573-41A06502615D}"/>
                  </a:ext>
                </a:extLst>
              </p:cNvPr>
              <p:cNvSpPr>
                <a:spLocks noGrp="1" noRot="1" noChangeAspect="1" noMove="1" noResize="1" noEditPoints="1" noAdjustHandles="1" noChangeArrowheads="1" noChangeShapeType="1" noTextEdit="1"/>
              </p:cNvSpPr>
              <p:nvPr>
                <p:ph idx="1"/>
              </p:nvPr>
            </p:nvSpPr>
            <p:spPr>
              <a:xfrm>
                <a:off x="1517904" y="1583267"/>
                <a:ext cx="9144000" cy="4515781"/>
              </a:xfrm>
              <a:blipFill>
                <a:blip r:embed="rId2"/>
                <a:stretch>
                  <a:fillRect l="-1200"/>
                </a:stretch>
              </a:blipFill>
            </p:spPr>
            <p:txBody>
              <a:bodyPr/>
              <a:lstStyle/>
              <a:p>
                <a:r>
                  <a:rPr lang="en-US">
                    <a:noFill/>
                  </a:rPr>
                  <a:t> </a:t>
                </a:r>
              </a:p>
            </p:txBody>
          </p:sp>
        </mc:Fallback>
      </mc:AlternateContent>
    </p:spTree>
    <p:extLst>
      <p:ext uri="{BB962C8B-B14F-4D97-AF65-F5344CB8AC3E}">
        <p14:creationId xmlns:p14="http://schemas.microsoft.com/office/powerpoint/2010/main" val="12821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2AD8-C596-4972-8335-89D335E128D3}"/>
              </a:ext>
            </a:extLst>
          </p:cNvPr>
          <p:cNvSpPr>
            <a:spLocks noGrp="1"/>
          </p:cNvSpPr>
          <p:nvPr>
            <p:ph type="title"/>
          </p:nvPr>
        </p:nvSpPr>
        <p:spPr>
          <a:xfrm>
            <a:off x="1517904" y="997948"/>
            <a:ext cx="9144000" cy="1344168"/>
          </a:xfrm>
        </p:spPr>
        <p:txBody>
          <a:bodyPr>
            <a:normAutofit/>
          </a:bodyPr>
          <a:lstStyle/>
          <a:p>
            <a:pPr algn="ctr"/>
            <a:r>
              <a:rPr lang="ka-GE" sz="3600" dirty="0"/>
              <a:t>სარეკომენდაციო სისტემები სამედიცინო დიაგნოსტიკაში</a:t>
            </a:r>
            <a:endParaRPr lang="en-US" sz="3600" dirty="0"/>
          </a:p>
        </p:txBody>
      </p:sp>
      <p:sp>
        <p:nvSpPr>
          <p:cNvPr id="3" name="Content Placeholder 2">
            <a:extLst>
              <a:ext uri="{FF2B5EF4-FFF2-40B4-BE49-F238E27FC236}">
                <a16:creationId xmlns:a16="http://schemas.microsoft.com/office/drawing/2014/main" id="{DB71CFCE-572A-4CE3-A1F9-BA3C8548D236}"/>
              </a:ext>
            </a:extLst>
          </p:cNvPr>
          <p:cNvSpPr>
            <a:spLocks noGrp="1"/>
          </p:cNvSpPr>
          <p:nvPr>
            <p:ph idx="1"/>
          </p:nvPr>
        </p:nvSpPr>
        <p:spPr>
          <a:xfrm>
            <a:off x="1517904" y="2912532"/>
            <a:ext cx="9144000" cy="3186515"/>
          </a:xfrm>
        </p:spPr>
        <p:txBody>
          <a:bodyPr/>
          <a:lstStyle/>
          <a:p>
            <a:r>
              <a:rPr lang="ka-GE" dirty="0"/>
              <a:t>სფეროს ექსპერტთა ცოდნების გაერთიანება</a:t>
            </a:r>
            <a:endParaRPr lang="en-US" dirty="0"/>
          </a:p>
          <a:p>
            <a:r>
              <a:rPr lang="ka-GE" dirty="0"/>
              <a:t>მათემატიკური მოდელების აგება</a:t>
            </a:r>
          </a:p>
          <a:p>
            <a:r>
              <a:rPr lang="ka-GE" dirty="0"/>
              <a:t>მოდელების იმპლემენტაცია სარეკომენდაციო სისტემებში</a:t>
            </a:r>
          </a:p>
        </p:txBody>
      </p:sp>
    </p:spTree>
    <p:extLst>
      <p:ext uri="{BB962C8B-B14F-4D97-AF65-F5344CB8AC3E}">
        <p14:creationId xmlns:p14="http://schemas.microsoft.com/office/powerpoint/2010/main" val="219336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AF76-8218-46E4-9FA3-7D038A64FC67}"/>
              </a:ext>
            </a:extLst>
          </p:cNvPr>
          <p:cNvSpPr>
            <a:spLocks noGrp="1"/>
          </p:cNvSpPr>
          <p:nvPr>
            <p:ph type="title"/>
          </p:nvPr>
        </p:nvSpPr>
        <p:spPr>
          <a:xfrm>
            <a:off x="1517904" y="758952"/>
            <a:ext cx="9144000" cy="765048"/>
          </a:xfrm>
        </p:spPr>
        <p:txBody>
          <a:bodyPr>
            <a:normAutofit/>
          </a:bodyPr>
          <a:lstStyle/>
          <a:p>
            <a:pPr algn="ctr"/>
            <a:r>
              <a:rPr lang="ka-GE" sz="3200" dirty="0"/>
              <a:t>სისტემის იმპლემენტაცია</a:t>
            </a:r>
            <a:endParaRPr lang="en-US" sz="3200" dirty="0"/>
          </a:p>
        </p:txBody>
      </p:sp>
      <p:pic>
        <p:nvPicPr>
          <p:cNvPr id="5" name="Content Placeholder 4">
            <a:extLst>
              <a:ext uri="{FF2B5EF4-FFF2-40B4-BE49-F238E27FC236}">
                <a16:creationId xmlns:a16="http://schemas.microsoft.com/office/drawing/2014/main" id="{D6D02AB1-AFBA-4C25-BA07-FD88EA64FD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653" y="1929749"/>
            <a:ext cx="2857500" cy="2857500"/>
          </a:xfrm>
        </p:spPr>
      </p:pic>
      <p:pic>
        <p:nvPicPr>
          <p:cNvPr id="7" name="Picture 6">
            <a:extLst>
              <a:ext uri="{FF2B5EF4-FFF2-40B4-BE49-F238E27FC236}">
                <a16:creationId xmlns:a16="http://schemas.microsoft.com/office/drawing/2014/main" id="{E1C3DD84-A3AD-4705-AC86-AE15EA0CF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984" y="2133966"/>
            <a:ext cx="6469811" cy="2857500"/>
          </a:xfrm>
          <a:prstGeom prst="rect">
            <a:avLst/>
          </a:prstGeom>
        </p:spPr>
      </p:pic>
    </p:spTree>
    <p:extLst>
      <p:ext uri="{BB962C8B-B14F-4D97-AF65-F5344CB8AC3E}">
        <p14:creationId xmlns:p14="http://schemas.microsoft.com/office/powerpoint/2010/main" val="299735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AF76-8218-46E4-9FA3-7D038A64FC67}"/>
              </a:ext>
            </a:extLst>
          </p:cNvPr>
          <p:cNvSpPr>
            <a:spLocks noGrp="1"/>
          </p:cNvSpPr>
          <p:nvPr>
            <p:ph type="title"/>
          </p:nvPr>
        </p:nvSpPr>
        <p:spPr>
          <a:xfrm>
            <a:off x="1517904" y="758952"/>
            <a:ext cx="9144000" cy="765048"/>
          </a:xfrm>
        </p:spPr>
        <p:txBody>
          <a:bodyPr>
            <a:normAutofit/>
          </a:bodyPr>
          <a:lstStyle/>
          <a:p>
            <a:pPr algn="ctr"/>
            <a:r>
              <a:rPr lang="ka-GE" sz="3200" dirty="0"/>
              <a:t>სისტემის იმპლემენტაცია</a:t>
            </a:r>
            <a:endParaRPr lang="en-US" sz="3200" dirty="0"/>
          </a:p>
        </p:txBody>
      </p:sp>
      <p:pic>
        <p:nvPicPr>
          <p:cNvPr id="12" name="Content Placeholder 11" descr="Graphical user interface, text, application, email&#10;&#10;Description automatically generated">
            <a:extLst>
              <a:ext uri="{FF2B5EF4-FFF2-40B4-BE49-F238E27FC236}">
                <a16:creationId xmlns:a16="http://schemas.microsoft.com/office/drawing/2014/main" id="{DB176418-AADB-4282-A020-688E512EEF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050" y="1884056"/>
            <a:ext cx="9144000" cy="3089888"/>
          </a:xfrm>
        </p:spPr>
      </p:pic>
    </p:spTree>
    <p:extLst>
      <p:ext uri="{BB962C8B-B14F-4D97-AF65-F5344CB8AC3E}">
        <p14:creationId xmlns:p14="http://schemas.microsoft.com/office/powerpoint/2010/main" val="219896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AF76-8218-46E4-9FA3-7D038A64FC67}"/>
              </a:ext>
            </a:extLst>
          </p:cNvPr>
          <p:cNvSpPr>
            <a:spLocks noGrp="1"/>
          </p:cNvSpPr>
          <p:nvPr>
            <p:ph type="title"/>
          </p:nvPr>
        </p:nvSpPr>
        <p:spPr>
          <a:xfrm>
            <a:off x="1517904" y="758952"/>
            <a:ext cx="9144000" cy="765048"/>
          </a:xfrm>
        </p:spPr>
        <p:txBody>
          <a:bodyPr>
            <a:normAutofit/>
          </a:bodyPr>
          <a:lstStyle/>
          <a:p>
            <a:pPr algn="ctr"/>
            <a:r>
              <a:rPr lang="ka-GE" sz="3200" dirty="0"/>
              <a:t>სისტემის იმპლემენტაცია</a:t>
            </a:r>
            <a:endParaRPr lang="en-US" sz="3200"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9B595967-C469-4C1F-80A7-6ED4C2AAC8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538" y="1955800"/>
            <a:ext cx="8596732" cy="3127375"/>
          </a:xfrm>
        </p:spPr>
      </p:pic>
    </p:spTree>
    <p:extLst>
      <p:ext uri="{BB962C8B-B14F-4D97-AF65-F5344CB8AC3E}">
        <p14:creationId xmlns:p14="http://schemas.microsoft.com/office/powerpoint/2010/main" val="289025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AF76-8218-46E4-9FA3-7D038A64FC67}"/>
              </a:ext>
            </a:extLst>
          </p:cNvPr>
          <p:cNvSpPr>
            <a:spLocks noGrp="1"/>
          </p:cNvSpPr>
          <p:nvPr>
            <p:ph type="title"/>
          </p:nvPr>
        </p:nvSpPr>
        <p:spPr>
          <a:xfrm>
            <a:off x="1517904" y="758952"/>
            <a:ext cx="9144000" cy="765048"/>
          </a:xfrm>
        </p:spPr>
        <p:txBody>
          <a:bodyPr>
            <a:normAutofit/>
          </a:bodyPr>
          <a:lstStyle/>
          <a:p>
            <a:pPr algn="ctr"/>
            <a:r>
              <a:rPr lang="ka-GE" sz="3200" dirty="0"/>
              <a:t>სისტემის იმპლემენტაცია</a:t>
            </a:r>
            <a:endParaRPr lang="en-US" sz="3200" dirty="0"/>
          </a:p>
        </p:txBody>
      </p:sp>
      <p:pic>
        <p:nvPicPr>
          <p:cNvPr id="7" name="Content Placeholder 6" descr="Graphical user interface, application&#10;&#10;Description automatically generated">
            <a:extLst>
              <a:ext uri="{FF2B5EF4-FFF2-40B4-BE49-F238E27FC236}">
                <a16:creationId xmlns:a16="http://schemas.microsoft.com/office/drawing/2014/main" id="{978102B1-E5D4-44E2-8A34-A3C26C9817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115" y="1902692"/>
            <a:ext cx="10041770" cy="3491344"/>
          </a:xfrm>
        </p:spPr>
      </p:pic>
    </p:spTree>
    <p:extLst>
      <p:ext uri="{BB962C8B-B14F-4D97-AF65-F5344CB8AC3E}">
        <p14:creationId xmlns:p14="http://schemas.microsoft.com/office/powerpoint/2010/main" val="149454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FAC3-4788-43B6-A936-E943765120D8}"/>
              </a:ext>
            </a:extLst>
          </p:cNvPr>
          <p:cNvSpPr>
            <a:spLocks noGrp="1"/>
          </p:cNvSpPr>
          <p:nvPr>
            <p:ph type="title"/>
          </p:nvPr>
        </p:nvSpPr>
        <p:spPr>
          <a:xfrm>
            <a:off x="1517904" y="849036"/>
            <a:ext cx="9144000" cy="531529"/>
          </a:xfrm>
        </p:spPr>
        <p:txBody>
          <a:bodyPr>
            <a:normAutofit/>
          </a:bodyPr>
          <a:lstStyle/>
          <a:p>
            <a:pPr algn="ctr"/>
            <a:r>
              <a:rPr lang="ka-GE" sz="2800" dirty="0"/>
              <a:t>მაგალითი - ფსიქიკურ დაავადებათა დიაგნოსტიკა</a:t>
            </a:r>
            <a:endParaRPr lang="en-US" sz="2800" dirty="0"/>
          </a:p>
        </p:txBody>
      </p:sp>
      <p:pic>
        <p:nvPicPr>
          <p:cNvPr id="5" name="Content Placeholder 4">
            <a:extLst>
              <a:ext uri="{FF2B5EF4-FFF2-40B4-BE49-F238E27FC236}">
                <a16:creationId xmlns:a16="http://schemas.microsoft.com/office/drawing/2014/main" id="{0C054370-93E7-400E-A77D-6946E76489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903" y="1718434"/>
            <a:ext cx="2538233" cy="1061810"/>
          </a:xfrm>
        </p:spPr>
      </p:pic>
      <p:pic>
        <p:nvPicPr>
          <p:cNvPr id="9" name="Picture 8" descr="Graphical user interface, text&#10;&#10;Description automatically generated">
            <a:extLst>
              <a:ext uri="{FF2B5EF4-FFF2-40B4-BE49-F238E27FC236}">
                <a16:creationId xmlns:a16="http://schemas.microsoft.com/office/drawing/2014/main" id="{20E5E29D-2360-43DB-9C1B-D2F2AF82C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798" y="3593111"/>
            <a:ext cx="2610339" cy="1514531"/>
          </a:xfrm>
          <a:prstGeom prst="rect">
            <a:avLst/>
          </a:prstGeom>
        </p:spPr>
      </p:pic>
      <p:sp>
        <p:nvSpPr>
          <p:cNvPr id="12" name="TextBox 11">
            <a:extLst>
              <a:ext uri="{FF2B5EF4-FFF2-40B4-BE49-F238E27FC236}">
                <a16:creationId xmlns:a16="http://schemas.microsoft.com/office/drawing/2014/main" id="{0E7DC6AB-BAAA-40BB-8877-496E8D4ED310}"/>
              </a:ext>
            </a:extLst>
          </p:cNvPr>
          <p:cNvSpPr txBox="1"/>
          <p:nvPr/>
        </p:nvSpPr>
        <p:spPr>
          <a:xfrm>
            <a:off x="1763081" y="2830237"/>
            <a:ext cx="2047875" cy="342338"/>
          </a:xfrm>
          <a:prstGeom prst="rect">
            <a:avLst/>
          </a:prstGeom>
          <a:noFill/>
        </p:spPr>
        <p:txBody>
          <a:bodyPr wrap="square" rtlCol="0" anchor="ctr">
            <a:spAutoFit/>
          </a:bodyPr>
          <a:lstStyle/>
          <a:p>
            <a:pPr algn="ctr">
              <a:lnSpc>
                <a:spcPct val="150000"/>
              </a:lnSpc>
            </a:pPr>
            <a:r>
              <a:rPr lang="ka-GE" sz="1200" dirty="0"/>
              <a:t>დიაგნოზთა ჩამონათვალი</a:t>
            </a:r>
            <a:endParaRPr lang="en-US" sz="1200" dirty="0"/>
          </a:p>
        </p:txBody>
      </p:sp>
      <p:sp>
        <p:nvSpPr>
          <p:cNvPr id="13" name="TextBox 12">
            <a:extLst>
              <a:ext uri="{FF2B5EF4-FFF2-40B4-BE49-F238E27FC236}">
                <a16:creationId xmlns:a16="http://schemas.microsoft.com/office/drawing/2014/main" id="{D2E27B53-23DC-434D-8861-7A1457DFCCDC}"/>
              </a:ext>
            </a:extLst>
          </p:cNvPr>
          <p:cNvSpPr txBox="1"/>
          <p:nvPr/>
        </p:nvSpPr>
        <p:spPr>
          <a:xfrm>
            <a:off x="1727029" y="5185840"/>
            <a:ext cx="2047875" cy="342338"/>
          </a:xfrm>
          <a:prstGeom prst="rect">
            <a:avLst/>
          </a:prstGeom>
          <a:noFill/>
        </p:spPr>
        <p:txBody>
          <a:bodyPr wrap="square" rtlCol="0" anchor="ctr">
            <a:spAutoFit/>
          </a:bodyPr>
          <a:lstStyle/>
          <a:p>
            <a:pPr algn="ctr">
              <a:lnSpc>
                <a:spcPct val="150000"/>
              </a:lnSpc>
            </a:pPr>
            <a:r>
              <a:rPr lang="ka-GE" sz="1200" dirty="0"/>
              <a:t>სიმპტომთა ჩამონათვალი</a:t>
            </a:r>
            <a:endParaRPr lang="en-US" sz="1200" dirty="0"/>
          </a:p>
        </p:txBody>
      </p:sp>
      <p:sp>
        <p:nvSpPr>
          <p:cNvPr id="14" name="TextBox 13">
            <a:extLst>
              <a:ext uri="{FF2B5EF4-FFF2-40B4-BE49-F238E27FC236}">
                <a16:creationId xmlns:a16="http://schemas.microsoft.com/office/drawing/2014/main" id="{010FCCEB-8BBD-4D1B-AEE9-AAA86BB1BEC5}"/>
              </a:ext>
            </a:extLst>
          </p:cNvPr>
          <p:cNvSpPr txBox="1"/>
          <p:nvPr/>
        </p:nvSpPr>
        <p:spPr>
          <a:xfrm>
            <a:off x="6722225" y="5541279"/>
            <a:ext cx="3299011" cy="619337"/>
          </a:xfrm>
          <a:prstGeom prst="rect">
            <a:avLst/>
          </a:prstGeom>
          <a:noFill/>
        </p:spPr>
        <p:txBody>
          <a:bodyPr wrap="square" rtlCol="0" anchor="ctr">
            <a:spAutoFit/>
          </a:bodyPr>
          <a:lstStyle/>
          <a:p>
            <a:pPr algn="ctr">
              <a:lnSpc>
                <a:spcPct val="150000"/>
              </a:lnSpc>
            </a:pPr>
            <a:r>
              <a:rPr lang="ka-GE" sz="1200" dirty="0"/>
              <a:t>ფოკალური ელემენტებისა და სიმპტომების წონების ცხრილი</a:t>
            </a:r>
            <a:endParaRPr lang="en-US" sz="1200" dirty="0"/>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7A321974-473F-438B-875D-0DC103B88D9B}"/>
                  </a:ext>
                </a:extLst>
              </p:cNvPr>
              <p:cNvGraphicFramePr>
                <a:graphicFrameLocks noGrp="1"/>
              </p:cNvGraphicFramePr>
              <p:nvPr>
                <p:extLst>
                  <p:ext uri="{D42A27DB-BD31-4B8C-83A1-F6EECF244321}">
                    <p14:modId xmlns:p14="http://schemas.microsoft.com/office/powerpoint/2010/main" val="699042124"/>
                  </p:ext>
                </p:extLst>
              </p:nvPr>
            </p:nvGraphicFramePr>
            <p:xfrm>
              <a:off x="5636676" y="1589995"/>
              <a:ext cx="5470111" cy="3938132"/>
            </p:xfrm>
            <a:graphic>
              <a:graphicData uri="http://schemas.openxmlformats.org/drawingml/2006/table">
                <a:tbl>
                  <a:tblPr firstRow="1" firstCol="1" bandRow="1">
                    <a:tableStyleId>{5C22544A-7EE6-4342-B048-85BDC9FD1C3A}</a:tableStyleId>
                  </a:tblPr>
                  <a:tblGrid>
                    <a:gridCol w="1742256">
                      <a:extLst>
                        <a:ext uri="{9D8B030D-6E8A-4147-A177-3AD203B41FA5}">
                          <a16:colId xmlns:a16="http://schemas.microsoft.com/office/drawing/2014/main" val="930730592"/>
                        </a:ext>
                      </a:extLst>
                    </a:gridCol>
                    <a:gridCol w="1147032">
                      <a:extLst>
                        <a:ext uri="{9D8B030D-6E8A-4147-A177-3AD203B41FA5}">
                          <a16:colId xmlns:a16="http://schemas.microsoft.com/office/drawing/2014/main" val="559024289"/>
                        </a:ext>
                      </a:extLst>
                    </a:gridCol>
                    <a:gridCol w="816289">
                      <a:extLst>
                        <a:ext uri="{9D8B030D-6E8A-4147-A177-3AD203B41FA5}">
                          <a16:colId xmlns:a16="http://schemas.microsoft.com/office/drawing/2014/main" val="1073019133"/>
                        </a:ext>
                      </a:extLst>
                    </a:gridCol>
                    <a:gridCol w="1764534">
                      <a:extLst>
                        <a:ext uri="{9D8B030D-6E8A-4147-A177-3AD203B41FA5}">
                          <a16:colId xmlns:a16="http://schemas.microsoft.com/office/drawing/2014/main" val="3147632178"/>
                        </a:ext>
                      </a:extLst>
                    </a:gridCol>
                  </a:tblGrid>
                  <a:tr h="240017">
                    <a:tc>
                      <a:txBody>
                        <a:bodyPr/>
                        <a:lstStyle/>
                        <a:p>
                          <a:pPr marL="0" marR="0" algn="ctr">
                            <a:lnSpc>
                              <a:spcPct val="150000"/>
                            </a:lnSpc>
                            <a:spcBef>
                              <a:spcPts val="0"/>
                            </a:spcBef>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gridSpan="2">
                      <a:txBody>
                        <a:bodyPr/>
                        <a:lstStyle/>
                        <a:p>
                          <a:pPr marL="0" marR="0" algn="ctr">
                            <a:lnSpc>
                              <a:spcPct val="150000"/>
                            </a:lnSpc>
                            <a:spcBef>
                              <a:spcPts val="0"/>
                            </a:spcBef>
                            <a:spcAft>
                              <a:spcPts val="0"/>
                            </a:spcAft>
                          </a:pPr>
                          <a:r>
                            <a:rPr lang="ka-GE" sz="700">
                              <a:effectLst/>
                            </a:rPr>
                            <a:t>სიმპტომები </a:t>
                          </a:r>
                          <a:r>
                            <a:rPr lang="en-US" sz="700">
                              <a:effectLst/>
                            </a:rPr>
                            <a:t>/ </a:t>
                          </a:r>
                          <a:r>
                            <a:rPr lang="ka-GE" sz="700">
                              <a:effectLst/>
                            </a:rPr>
                            <a:t>წონები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hMerge="1">
                      <a:txBody>
                        <a:bodyPr/>
                        <a:lstStyle/>
                        <a:p>
                          <a:endParaRPr lang="en-US"/>
                        </a:p>
                      </a:txBody>
                      <a:tcPr/>
                    </a:tc>
                    <a:tc>
                      <a:txBody>
                        <a:bodyPr/>
                        <a:lstStyle/>
                        <a:p>
                          <a:pPr marL="0" marR="0" algn="ctr">
                            <a:lnSpc>
                              <a:spcPct val="150000"/>
                            </a:lnSpc>
                            <a:spcBef>
                              <a:spcPts val="0"/>
                            </a:spcBef>
                            <a:spcAft>
                              <a:spcPts val="0"/>
                            </a:spcAft>
                          </a:pPr>
                          <a:r>
                            <a:rPr lang="ka-GE" sz="700">
                              <a:effectLst/>
                            </a:rPr>
                            <a:t>ფოკალური ალბათობა (</a:t>
                          </a:r>
                          <a:r>
                            <a:rPr lang="en-US" sz="700">
                              <a:effectLst/>
                            </a:rPr>
                            <a:t>bpa</a:t>
                          </a:r>
                          <a:r>
                            <a:rPr lang="ka-GE"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2522491672"/>
                      </a:ext>
                    </a:extLst>
                  </a:tr>
                  <a:tr h="408663">
                    <a:tc rowSpan="3">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700" i="1">
                                        <a:effectLst/>
                                        <a:latin typeface="Cambria Math" panose="02040503050406030204" pitchFamily="18" charset="0"/>
                                      </a:rPr>
                                    </m:ctrlPr>
                                  </m:sSubPr>
                                  <m:e>
                                    <m:r>
                                      <a:rPr lang="en-US" sz="700">
                                        <a:effectLst/>
                                        <a:latin typeface="Cambria Math" panose="02040503050406030204" pitchFamily="18" charset="0"/>
                                      </a:rPr>
                                      <m:t>𝐵</m:t>
                                    </m:r>
                                  </m:e>
                                  <m:sub>
                                    <m:r>
                                      <a:rPr lang="ka-GE" sz="700">
                                        <a:effectLst/>
                                        <a:latin typeface="Cambria Math" panose="02040503050406030204" pitchFamily="18" charset="0"/>
                                      </a:rPr>
                                      <m:t>1</m:t>
                                    </m:r>
                                  </m:sub>
                                </m:sSub>
                              </m:oMath>
                            </m:oMathPara>
                          </a14:m>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07000"/>
                            </a:lnSpc>
                            <a:spcBef>
                              <a:spcPts val="0"/>
                            </a:spcBef>
                            <a:spcAft>
                              <a:spcPts val="0"/>
                            </a:spcAft>
                          </a:pPr>
                          <a:r>
                            <a:rPr lang="ka-GE" sz="700">
                              <a:effectLst/>
                            </a:rPr>
                            <a:t>სმენითი ჰალუცინაციები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522419350"/>
                      </a:ext>
                    </a:extLst>
                  </a:tr>
                  <a:tr h="372402">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406835013"/>
                      </a:ext>
                    </a:extLst>
                  </a:tr>
                  <a:tr h="382762">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აგრესიული და აჯიტიური ქცევა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3257440476"/>
                      </a:ext>
                    </a:extLst>
                  </a:tr>
                  <a:tr h="408663">
                    <a:tc rowSpan="3">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700" i="1">
                                        <a:effectLst/>
                                        <a:latin typeface="Cambria Math" panose="02040503050406030204" pitchFamily="18" charset="0"/>
                                      </a:rPr>
                                    </m:ctrlPr>
                                  </m:sSubPr>
                                  <m:e>
                                    <m:r>
                                      <a:rPr lang="en-US" sz="700">
                                        <a:effectLst/>
                                        <a:latin typeface="Cambria Math" panose="02040503050406030204" pitchFamily="18" charset="0"/>
                                      </a:rPr>
                                      <m:t>𝐵</m:t>
                                    </m:r>
                                  </m:e>
                                  <m:sub>
                                    <m:r>
                                      <a:rPr lang="ka-GE" sz="700">
                                        <a:effectLst/>
                                        <a:latin typeface="Cambria Math" panose="02040503050406030204" pitchFamily="18" charset="0"/>
                                      </a:rPr>
                                      <m:t>2</m:t>
                                    </m:r>
                                  </m:sub>
                                </m:sSub>
                              </m:oMath>
                            </m:oMathPara>
                          </a14:m>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3800554245"/>
                      </a:ext>
                    </a:extLst>
                  </a:tr>
                  <a:tr h="393123">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პერსეკუტორული ბოდვა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666023629"/>
                      </a:ext>
                    </a:extLst>
                  </a:tr>
                  <a:tr h="191093">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073551239"/>
                      </a:ext>
                    </a:extLst>
                  </a:tr>
                  <a:tr h="367221">
                    <a:tc rowSpan="2">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700" i="1">
                                        <a:effectLst/>
                                        <a:latin typeface="Cambria Math" panose="02040503050406030204" pitchFamily="18" charset="0"/>
                                      </a:rPr>
                                    </m:ctrlPr>
                                  </m:sSubPr>
                                  <m:e>
                                    <m:r>
                                      <a:rPr lang="en-US" sz="700">
                                        <a:effectLst/>
                                        <a:latin typeface="Cambria Math" panose="02040503050406030204" pitchFamily="18" charset="0"/>
                                      </a:rPr>
                                      <m:t>𝐵</m:t>
                                    </m:r>
                                  </m:e>
                                  <m:sub>
                                    <m:r>
                                      <a:rPr lang="ka-GE" sz="700">
                                        <a:effectLst/>
                                        <a:latin typeface="Cambria Math" panose="02040503050406030204" pitchFamily="18" charset="0"/>
                                      </a:rPr>
                                      <m:t>3</m:t>
                                    </m:r>
                                  </m:sub>
                                </m:sSub>
                              </m:oMath>
                            </m:oMathPara>
                          </a14:m>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07000"/>
                            </a:lnSpc>
                            <a:spcBef>
                              <a:spcPts val="0"/>
                            </a:spcBef>
                            <a:spcAft>
                              <a:spcPts val="0"/>
                            </a:spcAft>
                          </a:pPr>
                          <a:r>
                            <a:rPr lang="ka-GE" sz="700">
                              <a:effectLst/>
                            </a:rPr>
                            <a:t>სმენითი ჰალუცინაციები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2">
                      <a:txBody>
                        <a:bodyPr/>
                        <a:lstStyle/>
                        <a:p>
                          <a:pPr marL="0" marR="0" algn="ctr">
                            <a:lnSpc>
                              <a:spcPct val="150000"/>
                            </a:lnSpc>
                            <a:spcBef>
                              <a:spcPts val="0"/>
                            </a:spcBef>
                            <a:spcAft>
                              <a:spcPts val="0"/>
                            </a:spcAft>
                          </a:pPr>
                          <a:r>
                            <a:rPr lang="en-US" sz="700">
                              <a:effectLst/>
                            </a:rPr>
                            <a:t>0.25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3589588755"/>
                      </a:ext>
                    </a:extLst>
                  </a:tr>
                  <a:tr h="253256">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492824889"/>
                      </a:ext>
                    </a:extLst>
                  </a:tr>
                  <a:tr h="356862">
                    <a:tc rowSpan="3">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700" i="1">
                                        <a:effectLst/>
                                        <a:latin typeface="Cambria Math" panose="02040503050406030204" pitchFamily="18" charset="0"/>
                                      </a:rPr>
                                    </m:ctrlPr>
                                  </m:sSubPr>
                                  <m:e>
                                    <m:r>
                                      <a:rPr lang="en-US" sz="700">
                                        <a:effectLst/>
                                        <a:latin typeface="Cambria Math" panose="02040503050406030204" pitchFamily="18" charset="0"/>
                                      </a:rPr>
                                      <m:t>𝐵</m:t>
                                    </m:r>
                                  </m:e>
                                  <m:sub>
                                    <m:r>
                                      <a:rPr lang="ka-GE" sz="700">
                                        <a:effectLst/>
                                        <a:latin typeface="Cambria Math" panose="02040503050406030204" pitchFamily="18" charset="0"/>
                                      </a:rPr>
                                      <m:t>4</m:t>
                                    </m:r>
                                  </m:sub>
                                </m:sSub>
                              </m:oMath>
                            </m:oMathPara>
                          </a14:m>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2228793981"/>
                      </a:ext>
                    </a:extLst>
                  </a:tr>
                  <a:tr h="290669">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აგრესიული და აჯიტიური ქცევა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240455772"/>
                      </a:ext>
                    </a:extLst>
                  </a:tr>
                  <a:tr h="273401">
                    <a:tc vMerge="1">
                      <a:txBody>
                        <a:bodyPr/>
                        <a:lstStyle/>
                        <a:p>
                          <a:endParaRPr lang="en-US"/>
                        </a:p>
                      </a:txBody>
                      <a:tcPr/>
                    </a:tc>
                    <a:tc>
                      <a:txBody>
                        <a:bodyPr/>
                        <a:lstStyle/>
                        <a:p>
                          <a:pPr marL="0" marR="0" algn="ctr">
                            <a:lnSpc>
                              <a:spcPct val="150000"/>
                            </a:lnSpc>
                            <a:spcBef>
                              <a:spcPts val="0"/>
                            </a:spcBef>
                            <a:spcAft>
                              <a:spcPts val="0"/>
                            </a:spcAft>
                          </a:pPr>
                          <a:r>
                            <a:rPr lang="ka-GE" sz="6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600" dirty="0">
                              <a:effectLst/>
                            </a:rPr>
                            <a:t>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440450683"/>
                      </a:ext>
                    </a:extLst>
                  </a:tr>
                </a:tbl>
              </a:graphicData>
            </a:graphic>
          </p:graphicFrame>
        </mc:Choice>
        <mc:Fallback xmlns="">
          <p:graphicFrame>
            <p:nvGraphicFramePr>
              <p:cNvPr id="15" name="Table 14">
                <a:extLst>
                  <a:ext uri="{FF2B5EF4-FFF2-40B4-BE49-F238E27FC236}">
                    <a16:creationId xmlns:a16="http://schemas.microsoft.com/office/drawing/2014/main" id="{7A321974-473F-438B-875D-0DC103B88D9B}"/>
                  </a:ext>
                </a:extLst>
              </p:cNvPr>
              <p:cNvGraphicFramePr>
                <a:graphicFrameLocks noGrp="1"/>
              </p:cNvGraphicFramePr>
              <p:nvPr>
                <p:extLst>
                  <p:ext uri="{D42A27DB-BD31-4B8C-83A1-F6EECF244321}">
                    <p14:modId xmlns:p14="http://schemas.microsoft.com/office/powerpoint/2010/main" val="699042124"/>
                  </p:ext>
                </p:extLst>
              </p:nvPr>
            </p:nvGraphicFramePr>
            <p:xfrm>
              <a:off x="5636676" y="1589995"/>
              <a:ext cx="5470111" cy="3938132"/>
            </p:xfrm>
            <a:graphic>
              <a:graphicData uri="http://schemas.openxmlformats.org/drawingml/2006/table">
                <a:tbl>
                  <a:tblPr firstRow="1" firstCol="1" bandRow="1">
                    <a:tableStyleId>{5C22544A-7EE6-4342-B048-85BDC9FD1C3A}</a:tableStyleId>
                  </a:tblPr>
                  <a:tblGrid>
                    <a:gridCol w="1742256">
                      <a:extLst>
                        <a:ext uri="{9D8B030D-6E8A-4147-A177-3AD203B41FA5}">
                          <a16:colId xmlns:a16="http://schemas.microsoft.com/office/drawing/2014/main" val="930730592"/>
                        </a:ext>
                      </a:extLst>
                    </a:gridCol>
                    <a:gridCol w="1147032">
                      <a:extLst>
                        <a:ext uri="{9D8B030D-6E8A-4147-A177-3AD203B41FA5}">
                          <a16:colId xmlns:a16="http://schemas.microsoft.com/office/drawing/2014/main" val="559024289"/>
                        </a:ext>
                      </a:extLst>
                    </a:gridCol>
                    <a:gridCol w="816289">
                      <a:extLst>
                        <a:ext uri="{9D8B030D-6E8A-4147-A177-3AD203B41FA5}">
                          <a16:colId xmlns:a16="http://schemas.microsoft.com/office/drawing/2014/main" val="1073019133"/>
                        </a:ext>
                      </a:extLst>
                    </a:gridCol>
                    <a:gridCol w="1764534">
                      <a:extLst>
                        <a:ext uri="{9D8B030D-6E8A-4147-A177-3AD203B41FA5}">
                          <a16:colId xmlns:a16="http://schemas.microsoft.com/office/drawing/2014/main" val="3147632178"/>
                        </a:ext>
                      </a:extLst>
                    </a:gridCol>
                  </a:tblGrid>
                  <a:tr h="240017">
                    <a:tc>
                      <a:txBody>
                        <a:bodyPr/>
                        <a:lstStyle/>
                        <a:p>
                          <a:pPr marL="0" marR="0" algn="ctr">
                            <a:lnSpc>
                              <a:spcPct val="150000"/>
                            </a:lnSpc>
                            <a:spcBef>
                              <a:spcPts val="0"/>
                            </a:spcBef>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gridSpan="2">
                      <a:txBody>
                        <a:bodyPr/>
                        <a:lstStyle/>
                        <a:p>
                          <a:pPr marL="0" marR="0" algn="ctr">
                            <a:lnSpc>
                              <a:spcPct val="150000"/>
                            </a:lnSpc>
                            <a:spcBef>
                              <a:spcPts val="0"/>
                            </a:spcBef>
                            <a:spcAft>
                              <a:spcPts val="0"/>
                            </a:spcAft>
                          </a:pPr>
                          <a:r>
                            <a:rPr lang="ka-GE" sz="700">
                              <a:effectLst/>
                            </a:rPr>
                            <a:t>სიმპტომები </a:t>
                          </a:r>
                          <a:r>
                            <a:rPr lang="en-US" sz="700">
                              <a:effectLst/>
                            </a:rPr>
                            <a:t>/ </a:t>
                          </a:r>
                          <a:r>
                            <a:rPr lang="ka-GE" sz="700">
                              <a:effectLst/>
                            </a:rPr>
                            <a:t>წონები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hMerge="1">
                      <a:txBody>
                        <a:bodyPr/>
                        <a:lstStyle/>
                        <a:p>
                          <a:endParaRPr lang="en-US"/>
                        </a:p>
                      </a:txBody>
                      <a:tcPr/>
                    </a:tc>
                    <a:tc>
                      <a:txBody>
                        <a:bodyPr/>
                        <a:lstStyle/>
                        <a:p>
                          <a:pPr marL="0" marR="0" algn="ctr">
                            <a:lnSpc>
                              <a:spcPct val="150000"/>
                            </a:lnSpc>
                            <a:spcBef>
                              <a:spcPts val="0"/>
                            </a:spcBef>
                            <a:spcAft>
                              <a:spcPts val="0"/>
                            </a:spcAft>
                          </a:pPr>
                          <a:r>
                            <a:rPr lang="ka-GE" sz="700">
                              <a:effectLst/>
                            </a:rPr>
                            <a:t>ფოკალური ალბათობა (</a:t>
                          </a:r>
                          <a:r>
                            <a:rPr lang="en-US" sz="700">
                              <a:effectLst/>
                            </a:rPr>
                            <a:t>bpa</a:t>
                          </a:r>
                          <a:r>
                            <a:rPr lang="ka-GE"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2522491672"/>
                      </a:ext>
                    </a:extLst>
                  </a:tr>
                  <a:tr h="408663">
                    <a:tc rowSpan="3">
                      <a:txBody>
                        <a:bodyPr/>
                        <a:lstStyle/>
                        <a:p>
                          <a:endParaRPr lang="en-US"/>
                        </a:p>
                      </a:txBody>
                      <a:tcPr marL="49365" marR="49365" marT="0" marB="0">
                        <a:blipFill>
                          <a:blip r:embed="rId4"/>
                          <a:stretch>
                            <a:fillRect l="-350" t="-20833" r="-215734" b="-217708"/>
                          </a:stretch>
                        </a:blipFill>
                      </a:tcPr>
                    </a:tc>
                    <a:tc>
                      <a:txBody>
                        <a:bodyPr/>
                        <a:lstStyle/>
                        <a:p>
                          <a:pPr marL="0" marR="0" algn="ctr">
                            <a:lnSpc>
                              <a:spcPct val="107000"/>
                            </a:lnSpc>
                            <a:spcBef>
                              <a:spcPts val="0"/>
                            </a:spcBef>
                            <a:spcAft>
                              <a:spcPts val="0"/>
                            </a:spcAft>
                          </a:pPr>
                          <a:r>
                            <a:rPr lang="ka-GE" sz="700">
                              <a:effectLst/>
                            </a:rPr>
                            <a:t>სმენითი ჰალუცინაციები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522419350"/>
                      </a:ext>
                    </a:extLst>
                  </a:tr>
                  <a:tr h="372402">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406835013"/>
                      </a:ext>
                    </a:extLst>
                  </a:tr>
                  <a:tr h="382762">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აგრესიული და აჯიტიური ქცევა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3257440476"/>
                      </a:ext>
                    </a:extLst>
                  </a:tr>
                  <a:tr h="408663">
                    <a:tc rowSpan="3">
                      <a:txBody>
                        <a:bodyPr/>
                        <a:lstStyle/>
                        <a:p>
                          <a:endParaRPr lang="en-US"/>
                        </a:p>
                      </a:txBody>
                      <a:tcPr marL="49365" marR="49365" marT="0" marB="0">
                        <a:blipFill>
                          <a:blip r:embed="rId4"/>
                          <a:stretch>
                            <a:fillRect l="-350" t="-142331" r="-215734" b="-156442"/>
                          </a:stretch>
                        </a:blipFill>
                      </a:tcPr>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3800554245"/>
                      </a:ext>
                    </a:extLst>
                  </a:tr>
                  <a:tr h="393123">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პერსეკუტორული ბოდვა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666023629"/>
                      </a:ext>
                    </a:extLst>
                  </a:tr>
                  <a:tr h="191093">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073551239"/>
                      </a:ext>
                    </a:extLst>
                  </a:tr>
                  <a:tr h="367221">
                    <a:tc rowSpan="2">
                      <a:txBody>
                        <a:bodyPr/>
                        <a:lstStyle/>
                        <a:p>
                          <a:endParaRPr lang="en-US"/>
                        </a:p>
                      </a:txBody>
                      <a:tcPr marL="49365" marR="49365" marT="0" marB="0">
                        <a:blipFill>
                          <a:blip r:embed="rId4"/>
                          <a:stretch>
                            <a:fillRect l="-350" t="-387255" r="-215734" b="-150000"/>
                          </a:stretch>
                        </a:blipFill>
                      </a:tcPr>
                    </a:tc>
                    <a:tc>
                      <a:txBody>
                        <a:bodyPr/>
                        <a:lstStyle/>
                        <a:p>
                          <a:pPr marL="0" marR="0" algn="ctr">
                            <a:lnSpc>
                              <a:spcPct val="107000"/>
                            </a:lnSpc>
                            <a:spcBef>
                              <a:spcPts val="0"/>
                            </a:spcBef>
                            <a:spcAft>
                              <a:spcPts val="0"/>
                            </a:spcAft>
                          </a:pPr>
                          <a:r>
                            <a:rPr lang="ka-GE" sz="700">
                              <a:effectLst/>
                            </a:rPr>
                            <a:t>სმენითი ჰალუცინაციები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2">
                      <a:txBody>
                        <a:bodyPr/>
                        <a:lstStyle/>
                        <a:p>
                          <a:pPr marL="0" marR="0" algn="ctr">
                            <a:lnSpc>
                              <a:spcPct val="150000"/>
                            </a:lnSpc>
                            <a:spcBef>
                              <a:spcPts val="0"/>
                            </a:spcBef>
                            <a:spcAft>
                              <a:spcPts val="0"/>
                            </a:spcAft>
                          </a:pPr>
                          <a:r>
                            <a:rPr lang="en-US" sz="700">
                              <a:effectLst/>
                            </a:rPr>
                            <a:t>0.25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3589588755"/>
                      </a:ext>
                    </a:extLst>
                  </a:tr>
                  <a:tr h="253256">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492824889"/>
                      </a:ext>
                    </a:extLst>
                  </a:tr>
                  <a:tr h="356862">
                    <a:tc rowSpan="3">
                      <a:txBody>
                        <a:bodyPr/>
                        <a:lstStyle/>
                        <a:p>
                          <a:endParaRPr lang="en-US"/>
                        </a:p>
                      </a:txBody>
                      <a:tcPr marL="49365" marR="49365" marT="0" marB="0">
                        <a:blipFill>
                          <a:blip r:embed="rId4"/>
                          <a:stretch>
                            <a:fillRect l="-350" t="-329139" r="-215734" b="-1325"/>
                          </a:stretch>
                        </a:blipFill>
                      </a:tcPr>
                    </a:tc>
                    <a:tc>
                      <a:txBody>
                        <a:bodyPr/>
                        <a:lstStyle/>
                        <a:p>
                          <a:pPr marL="0" marR="0" algn="ctr">
                            <a:lnSpc>
                              <a:spcPct val="107000"/>
                            </a:lnSpc>
                            <a:spcBef>
                              <a:spcPts val="0"/>
                            </a:spcBef>
                            <a:spcAft>
                              <a:spcPts val="0"/>
                            </a:spcAft>
                          </a:pPr>
                          <a:r>
                            <a:rPr lang="ka-GE" sz="700">
                              <a:effectLst/>
                            </a:rPr>
                            <a:t>მაკომენტირებელი ხმები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rowSpan="3">
                      <a:txBody>
                        <a:bodyPr/>
                        <a:lstStyle/>
                        <a:p>
                          <a:pPr marL="0" marR="0" algn="ctr">
                            <a:lnSpc>
                              <a:spcPct val="150000"/>
                            </a:lnSpc>
                            <a:spcBef>
                              <a:spcPts val="0"/>
                            </a:spcBef>
                            <a:spcAft>
                              <a:spcPts val="0"/>
                            </a:spcAft>
                          </a:pPr>
                          <a:r>
                            <a:rPr lang="en-US" sz="700">
                              <a:effectLst/>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extLst>
                      <a:ext uri="{0D108BD9-81ED-4DB2-BD59-A6C34878D82A}">
                        <a16:rowId xmlns:a16="http://schemas.microsoft.com/office/drawing/2014/main" val="2228793981"/>
                      </a:ext>
                    </a:extLst>
                  </a:tr>
                  <a:tr h="290669">
                    <a:tc vMerge="1">
                      <a:txBody>
                        <a:bodyPr/>
                        <a:lstStyle/>
                        <a:p>
                          <a:endParaRPr lang="en-US"/>
                        </a:p>
                      </a:txBody>
                      <a:tcPr/>
                    </a:tc>
                    <a:tc>
                      <a:txBody>
                        <a:bodyPr/>
                        <a:lstStyle/>
                        <a:p>
                          <a:pPr marL="0" marR="0" algn="ctr">
                            <a:lnSpc>
                              <a:spcPct val="107000"/>
                            </a:lnSpc>
                            <a:spcBef>
                              <a:spcPts val="0"/>
                            </a:spcBef>
                            <a:spcAft>
                              <a:spcPts val="0"/>
                            </a:spcAft>
                          </a:pPr>
                          <a:r>
                            <a:rPr lang="ka-GE" sz="700">
                              <a:effectLst/>
                            </a:rPr>
                            <a:t>აგრესიული და აჯიტიური ქცევა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700">
                              <a:effectLst/>
                            </a:rPr>
                            <a:t>0.45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2240455772"/>
                      </a:ext>
                    </a:extLst>
                  </a:tr>
                  <a:tr h="273401">
                    <a:tc vMerge="1">
                      <a:txBody>
                        <a:bodyPr/>
                        <a:lstStyle/>
                        <a:p>
                          <a:endParaRPr lang="en-US"/>
                        </a:p>
                      </a:txBody>
                      <a:tcPr/>
                    </a:tc>
                    <a:tc>
                      <a:txBody>
                        <a:bodyPr/>
                        <a:lstStyle/>
                        <a:p>
                          <a:pPr marL="0" marR="0" algn="ctr">
                            <a:lnSpc>
                              <a:spcPct val="150000"/>
                            </a:lnSpc>
                            <a:spcBef>
                              <a:spcPts val="0"/>
                            </a:spcBef>
                            <a:spcAft>
                              <a:spcPts val="0"/>
                            </a:spcAft>
                          </a:pPr>
                          <a:r>
                            <a:rPr lang="ka-GE" sz="600">
                              <a:effectLst/>
                            </a:rPr>
                            <a:t>ფიზიკური ანერგია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a:txBody>
                        <a:bodyPr/>
                        <a:lstStyle/>
                        <a:p>
                          <a:pPr marL="0" marR="0" algn="ctr">
                            <a:lnSpc>
                              <a:spcPct val="150000"/>
                            </a:lnSpc>
                            <a:spcBef>
                              <a:spcPts val="0"/>
                            </a:spcBef>
                            <a:spcAft>
                              <a:spcPts val="0"/>
                            </a:spcAft>
                          </a:pPr>
                          <a:r>
                            <a:rPr lang="ka-GE" sz="600" dirty="0">
                              <a:effectLst/>
                            </a:rPr>
                            <a:t>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65" marR="49365" marT="0" marB="0"/>
                    </a:tc>
                    <a:tc vMerge="1">
                      <a:txBody>
                        <a:bodyPr/>
                        <a:lstStyle/>
                        <a:p>
                          <a:endParaRPr lang="en-US"/>
                        </a:p>
                      </a:txBody>
                      <a:tcPr/>
                    </a:tc>
                    <a:extLst>
                      <a:ext uri="{0D108BD9-81ED-4DB2-BD59-A6C34878D82A}">
                        <a16:rowId xmlns:a16="http://schemas.microsoft.com/office/drawing/2014/main" val="440450683"/>
                      </a:ext>
                    </a:extLst>
                  </a:tr>
                </a:tbl>
              </a:graphicData>
            </a:graphic>
          </p:graphicFrame>
        </mc:Fallback>
      </mc:AlternateContent>
    </p:spTree>
    <p:extLst>
      <p:ext uri="{BB962C8B-B14F-4D97-AF65-F5344CB8AC3E}">
        <p14:creationId xmlns:p14="http://schemas.microsoft.com/office/powerpoint/2010/main" val="364886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FAC3-4788-43B6-A936-E943765120D8}"/>
              </a:ext>
            </a:extLst>
          </p:cNvPr>
          <p:cNvSpPr>
            <a:spLocks noGrp="1"/>
          </p:cNvSpPr>
          <p:nvPr>
            <p:ph type="title"/>
          </p:nvPr>
        </p:nvSpPr>
        <p:spPr>
          <a:xfrm>
            <a:off x="1517904" y="849036"/>
            <a:ext cx="9144000" cy="531529"/>
          </a:xfrm>
        </p:spPr>
        <p:txBody>
          <a:bodyPr>
            <a:normAutofit/>
          </a:bodyPr>
          <a:lstStyle/>
          <a:p>
            <a:pPr algn="ctr"/>
            <a:r>
              <a:rPr lang="ka-GE" sz="2800" dirty="0"/>
              <a:t>მაგალითი - ფსიქიკურ დაავადებათა დიაგნოსტიკა</a:t>
            </a:r>
            <a:endParaRPr lang="en-US" sz="2800" dirty="0"/>
          </a:p>
        </p:txBody>
      </p:sp>
      <p:graphicFrame>
        <p:nvGraphicFramePr>
          <p:cNvPr id="6" name="Content Placeholder 5">
            <a:extLst>
              <a:ext uri="{FF2B5EF4-FFF2-40B4-BE49-F238E27FC236}">
                <a16:creationId xmlns:a16="http://schemas.microsoft.com/office/drawing/2014/main" id="{D5B8C813-1763-451F-BA43-8F77D96EDACB}"/>
              </a:ext>
            </a:extLst>
          </p:cNvPr>
          <p:cNvGraphicFramePr>
            <a:graphicFrameLocks noGrp="1"/>
          </p:cNvGraphicFramePr>
          <p:nvPr>
            <p:ph idx="1"/>
            <p:extLst>
              <p:ext uri="{D42A27DB-BD31-4B8C-83A1-F6EECF244321}">
                <p14:modId xmlns:p14="http://schemas.microsoft.com/office/powerpoint/2010/main" val="4094928467"/>
              </p:ext>
            </p:extLst>
          </p:nvPr>
        </p:nvGraphicFramePr>
        <p:xfrm>
          <a:off x="2491570" y="2538243"/>
          <a:ext cx="7196668" cy="2626424"/>
        </p:xfrm>
        <a:graphic>
          <a:graphicData uri="http://schemas.openxmlformats.org/drawingml/2006/table">
            <a:tbl>
              <a:tblPr firstRow="1" firstCol="1" bandRow="1">
                <a:tableStyleId>{5C22544A-7EE6-4342-B048-85BDC9FD1C3A}</a:tableStyleId>
              </a:tblPr>
              <a:tblGrid>
                <a:gridCol w="928676">
                  <a:extLst>
                    <a:ext uri="{9D8B030D-6E8A-4147-A177-3AD203B41FA5}">
                      <a16:colId xmlns:a16="http://schemas.microsoft.com/office/drawing/2014/main" val="2335057397"/>
                    </a:ext>
                  </a:extLst>
                </a:gridCol>
                <a:gridCol w="1494552">
                  <a:extLst>
                    <a:ext uri="{9D8B030D-6E8A-4147-A177-3AD203B41FA5}">
                      <a16:colId xmlns:a16="http://schemas.microsoft.com/office/drawing/2014/main" val="3607481952"/>
                    </a:ext>
                  </a:extLst>
                </a:gridCol>
                <a:gridCol w="1331026">
                  <a:extLst>
                    <a:ext uri="{9D8B030D-6E8A-4147-A177-3AD203B41FA5}">
                      <a16:colId xmlns:a16="http://schemas.microsoft.com/office/drawing/2014/main" val="2432432179"/>
                    </a:ext>
                  </a:extLst>
                </a:gridCol>
                <a:gridCol w="1291476">
                  <a:extLst>
                    <a:ext uri="{9D8B030D-6E8A-4147-A177-3AD203B41FA5}">
                      <a16:colId xmlns:a16="http://schemas.microsoft.com/office/drawing/2014/main" val="3117150112"/>
                    </a:ext>
                  </a:extLst>
                </a:gridCol>
                <a:gridCol w="1086118">
                  <a:extLst>
                    <a:ext uri="{9D8B030D-6E8A-4147-A177-3AD203B41FA5}">
                      <a16:colId xmlns:a16="http://schemas.microsoft.com/office/drawing/2014/main" val="2474789593"/>
                    </a:ext>
                  </a:extLst>
                </a:gridCol>
                <a:gridCol w="1064820">
                  <a:extLst>
                    <a:ext uri="{9D8B030D-6E8A-4147-A177-3AD203B41FA5}">
                      <a16:colId xmlns:a16="http://schemas.microsoft.com/office/drawing/2014/main" val="4255397397"/>
                    </a:ext>
                  </a:extLst>
                </a:gridCol>
              </a:tblGrid>
              <a:tr h="524412">
                <a:tc>
                  <a:txBody>
                    <a:bodyPr/>
                    <a:lstStyle/>
                    <a:p>
                      <a:pPr marL="0" marR="0">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900">
                          <a:effectLst/>
                        </a:rPr>
                        <a:t>სმენითი ჰალუცინაციები</a:t>
                      </a:r>
                      <a:r>
                        <a:rPr lang="en-US" sz="900">
                          <a:effectLst/>
                        </a:rPr>
                        <a:t>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900">
                          <a:effectLst/>
                        </a:rPr>
                        <a:t>მაკომენტირებელი ხმები</a:t>
                      </a:r>
                      <a:r>
                        <a:rPr lang="en-US" sz="900">
                          <a:effectLst/>
                        </a:rPr>
                        <a:t>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900">
                          <a:effectLst/>
                        </a:rPr>
                        <a:t>პერსეკუტორული ბოდვა</a:t>
                      </a:r>
                      <a:r>
                        <a:rPr lang="en-US" sz="900">
                          <a:effectLst/>
                        </a:rPr>
                        <a:t>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900">
                          <a:effectLst/>
                        </a:rPr>
                        <a:t>აგრესიული და აჯიტიური ქცევა</a:t>
                      </a:r>
                      <a:r>
                        <a:rPr lang="en-US" sz="900">
                          <a:effectLst/>
                        </a:rPr>
                        <a:t>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900">
                          <a:effectLst/>
                        </a:rPr>
                        <a:t>ფიზიკური ანერგია</a:t>
                      </a:r>
                      <a:r>
                        <a:rPr lang="en-US" sz="900">
                          <a:effectLst/>
                        </a:rPr>
                        <a:t>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960216"/>
                  </a:ext>
                </a:extLst>
              </a:tr>
              <a:tr h="701334">
                <a:tc>
                  <a:txBody>
                    <a:bodyPr/>
                    <a:lstStyle/>
                    <a:p>
                      <a:pPr marL="0" marR="0" algn="ctr">
                        <a:lnSpc>
                          <a:spcPct val="107000"/>
                        </a:lnSpc>
                        <a:spcBef>
                          <a:spcPts val="0"/>
                        </a:spcBef>
                        <a:spcAft>
                          <a:spcPts val="0"/>
                        </a:spcAft>
                      </a:pPr>
                      <a:r>
                        <a:rPr lang="ka-GE" sz="900">
                          <a:effectLst/>
                        </a:rPr>
                        <a:t>პარანოიდული შიზოფრენია (</a:t>
                      </a:r>
                      <a:r>
                        <a:rPr lang="en-US" sz="900">
                          <a:effectLst/>
                        </a:rPr>
                        <a:t>F20.0</a:t>
                      </a:r>
                      <a:r>
                        <a:rPr lang="ka-GE" sz="9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0.133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a:t>
                      </a:r>
                      <a:r>
                        <a:rPr lang="ka-GE" sz="1100" dirty="0">
                          <a:effectLst/>
                        </a:rPr>
                        <a:t>2</a:t>
                      </a: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7776452"/>
                  </a:ext>
                </a:extLst>
              </a:tr>
              <a:tr h="701334">
                <a:tc>
                  <a:txBody>
                    <a:bodyPr/>
                    <a:lstStyle/>
                    <a:p>
                      <a:pPr marL="0" marR="0" algn="ctr">
                        <a:lnSpc>
                          <a:spcPct val="107000"/>
                        </a:lnSpc>
                        <a:spcBef>
                          <a:spcPts val="0"/>
                        </a:spcBef>
                        <a:spcAft>
                          <a:spcPts val="0"/>
                        </a:spcAft>
                      </a:pPr>
                      <a:r>
                        <a:rPr lang="ka-GE" sz="900">
                          <a:effectLst/>
                        </a:rPr>
                        <a:t>ჩვეულებრივი შიზოფრენია</a:t>
                      </a:r>
                      <a:r>
                        <a:rPr lang="en-US" sz="900">
                          <a:effectLst/>
                        </a:rPr>
                        <a:t> (F20.6)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a:t>
                      </a:r>
                      <a:r>
                        <a:rPr lang="ka-GE" sz="1100" dirty="0">
                          <a:effectLst/>
                        </a:rPr>
                        <a:t>0</a:t>
                      </a: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014588"/>
                  </a:ext>
                </a:extLst>
              </a:tr>
              <a:tr h="699344">
                <a:tc>
                  <a:txBody>
                    <a:bodyPr/>
                    <a:lstStyle/>
                    <a:p>
                      <a:pPr marL="0" marR="0" algn="ctr">
                        <a:lnSpc>
                          <a:spcPct val="107000"/>
                        </a:lnSpc>
                        <a:spcBef>
                          <a:spcPts val="0"/>
                        </a:spcBef>
                        <a:spcAft>
                          <a:spcPts val="0"/>
                        </a:spcAft>
                      </a:pPr>
                      <a:r>
                        <a:rPr lang="ka-GE" sz="900" dirty="0">
                          <a:effectLst/>
                        </a:rPr>
                        <a:t>შიზოტიპური აშლილობა</a:t>
                      </a:r>
                      <a:r>
                        <a:rPr lang="en-US" sz="900" dirty="0">
                          <a:effectLst/>
                        </a:rPr>
                        <a:t> (F21)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496986"/>
                  </a:ext>
                </a:extLst>
              </a:tr>
            </a:tbl>
          </a:graphicData>
        </a:graphic>
      </p:graphicFrame>
      <p:sp>
        <p:nvSpPr>
          <p:cNvPr id="7" name="TextBox 6">
            <a:extLst>
              <a:ext uri="{FF2B5EF4-FFF2-40B4-BE49-F238E27FC236}">
                <a16:creationId xmlns:a16="http://schemas.microsoft.com/office/drawing/2014/main" id="{DBE916FC-444D-4D2E-A7A9-6AF94D8F959D}"/>
              </a:ext>
            </a:extLst>
          </p:cNvPr>
          <p:cNvSpPr txBox="1"/>
          <p:nvPr/>
        </p:nvSpPr>
        <p:spPr>
          <a:xfrm>
            <a:off x="4034813" y="1774738"/>
            <a:ext cx="4110182" cy="369332"/>
          </a:xfrm>
          <a:prstGeom prst="rect">
            <a:avLst/>
          </a:prstGeom>
          <a:noFill/>
        </p:spPr>
        <p:txBody>
          <a:bodyPr wrap="square" rtlCol="0">
            <a:spAutoFit/>
          </a:bodyPr>
          <a:lstStyle/>
          <a:p>
            <a:pPr algn="ctr"/>
            <a:r>
              <a:rPr lang="ka-GE" dirty="0"/>
              <a:t>ექსპერტის შეფასებები</a:t>
            </a:r>
            <a:endParaRPr lang="en-US" dirty="0"/>
          </a:p>
        </p:txBody>
      </p:sp>
    </p:spTree>
    <p:extLst>
      <p:ext uri="{BB962C8B-B14F-4D97-AF65-F5344CB8AC3E}">
        <p14:creationId xmlns:p14="http://schemas.microsoft.com/office/powerpoint/2010/main" val="2217039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776B-DEB2-4E1F-8094-D708B666F26E}"/>
              </a:ext>
            </a:extLst>
          </p:cNvPr>
          <p:cNvSpPr>
            <a:spLocks noGrp="1"/>
          </p:cNvSpPr>
          <p:nvPr>
            <p:ph type="title"/>
          </p:nvPr>
        </p:nvSpPr>
        <p:spPr>
          <a:xfrm>
            <a:off x="1517904" y="824753"/>
            <a:ext cx="9144000" cy="744071"/>
          </a:xfrm>
        </p:spPr>
        <p:txBody>
          <a:bodyPr anchor="ctr">
            <a:normAutofit/>
          </a:bodyPr>
          <a:lstStyle/>
          <a:p>
            <a:pPr algn="ctr"/>
            <a:r>
              <a:rPr lang="ka-GE" sz="3200" dirty="0"/>
              <a:t>აგრეგირების შედეგები</a:t>
            </a:r>
            <a:endParaRPr lang="en-US" sz="3200" dirty="0"/>
          </a:p>
        </p:txBody>
      </p:sp>
      <p:graphicFrame>
        <p:nvGraphicFramePr>
          <p:cNvPr id="4" name="Content Placeholder 3">
            <a:extLst>
              <a:ext uri="{FF2B5EF4-FFF2-40B4-BE49-F238E27FC236}">
                <a16:creationId xmlns:a16="http://schemas.microsoft.com/office/drawing/2014/main" id="{0692674F-5BD9-43ED-923C-25473286B6F3}"/>
              </a:ext>
            </a:extLst>
          </p:cNvPr>
          <p:cNvGraphicFramePr>
            <a:graphicFrameLocks noGrp="1"/>
          </p:cNvGraphicFramePr>
          <p:nvPr>
            <p:ph idx="1"/>
            <p:extLst>
              <p:ext uri="{D42A27DB-BD31-4B8C-83A1-F6EECF244321}">
                <p14:modId xmlns:p14="http://schemas.microsoft.com/office/powerpoint/2010/main" val="3671802927"/>
              </p:ext>
            </p:extLst>
          </p:nvPr>
        </p:nvGraphicFramePr>
        <p:xfrm>
          <a:off x="1175702" y="1568824"/>
          <a:ext cx="3662998" cy="1710373"/>
        </p:xfrm>
        <a:graphic>
          <a:graphicData uri="http://schemas.openxmlformats.org/drawingml/2006/table">
            <a:tbl>
              <a:tblPr firstRow="1" firstCol="1" bandRow="1">
                <a:tableStyleId>{5C22544A-7EE6-4342-B048-85BDC9FD1C3A}</a:tableStyleId>
              </a:tblPr>
              <a:tblGrid>
                <a:gridCol w="2016353">
                  <a:extLst>
                    <a:ext uri="{9D8B030D-6E8A-4147-A177-3AD203B41FA5}">
                      <a16:colId xmlns:a16="http://schemas.microsoft.com/office/drawing/2014/main" val="589430539"/>
                    </a:ext>
                  </a:extLst>
                </a:gridCol>
                <a:gridCol w="1646645">
                  <a:extLst>
                    <a:ext uri="{9D8B030D-6E8A-4147-A177-3AD203B41FA5}">
                      <a16:colId xmlns:a16="http://schemas.microsoft.com/office/drawing/2014/main" val="2858319790"/>
                    </a:ext>
                  </a:extLst>
                </a:gridCol>
              </a:tblGrid>
              <a:tr h="343274">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err="1">
                          <a:effectLst/>
                        </a:rPr>
                        <a:t>აგრეგირებული</a:t>
                      </a:r>
                      <a:r>
                        <a:rPr lang="en-US" sz="900" dirty="0">
                          <a:effectLst/>
                        </a:rPr>
                        <a:t> </a:t>
                      </a:r>
                      <a:r>
                        <a:rPr lang="en-US" sz="900" dirty="0" err="1">
                          <a:effectLst/>
                        </a:rPr>
                        <a:t>მნიშვნელობა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8518476"/>
                  </a:ext>
                </a:extLst>
              </a:tr>
              <a:tr h="43096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ka-GE" sz="900" dirty="0">
                          <a:effectLst/>
                        </a:rPr>
                        <a:t>შიზოტიპური აშლილობა (F21)</a:t>
                      </a:r>
                    </a:p>
                  </a:txBody>
                  <a:tcPr marL="68580" marR="68580" marT="0" marB="0" anchor="ctr"/>
                </a:tc>
                <a:tc>
                  <a:txBody>
                    <a:bodyPr/>
                    <a:lstStyle/>
                    <a:p>
                      <a:pPr marL="0" marR="0" algn="ctr">
                        <a:lnSpc>
                          <a:spcPct val="107000"/>
                        </a:lnSpc>
                        <a:spcBef>
                          <a:spcPts val="0"/>
                        </a:spcBef>
                        <a:spcAft>
                          <a:spcPts val="0"/>
                        </a:spcAft>
                      </a:pPr>
                      <a:r>
                        <a:rPr lang="en-US" sz="1100" dirty="0">
                          <a:effectLst/>
                        </a:rPr>
                        <a:t>&lt;0.2</a:t>
                      </a:r>
                      <a:r>
                        <a:rPr lang="ka-GE" sz="1100" dirty="0">
                          <a:effectLst/>
                        </a:rPr>
                        <a:t>45</a:t>
                      </a:r>
                      <a:r>
                        <a:rPr lang="en-US" sz="1100" dirty="0">
                          <a:effectLst/>
                        </a:rPr>
                        <a:t>, 0.</a:t>
                      </a:r>
                      <a:r>
                        <a:rPr lang="ka-GE" sz="1100" dirty="0">
                          <a:effectLst/>
                        </a:rPr>
                        <a:t>246</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0102900"/>
                  </a:ext>
                </a:extLst>
              </a:tr>
              <a:tr h="41072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ka-GE" sz="900" dirty="0">
                          <a:effectLst/>
                        </a:rPr>
                        <a:t>ჩვეულებრივი შიზოფრენია (F20.6)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&lt;0.2</a:t>
                      </a:r>
                      <a:r>
                        <a:rPr lang="ka-GE" sz="1100" dirty="0">
                          <a:effectLst/>
                        </a:rPr>
                        <a:t>89</a:t>
                      </a:r>
                      <a:r>
                        <a:rPr lang="en-US" sz="1100" dirty="0">
                          <a:effectLst/>
                        </a:rPr>
                        <a:t>, 0.</a:t>
                      </a:r>
                      <a:r>
                        <a:rPr lang="ka-GE" sz="1100" dirty="0">
                          <a:effectLst/>
                        </a:rPr>
                        <a:t>309</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5975068"/>
                  </a:ext>
                </a:extLst>
              </a:tr>
              <a:tr h="525404">
                <a:tc>
                  <a:txBody>
                    <a:bodyPr/>
                    <a:lstStyle/>
                    <a:p>
                      <a:pPr marL="0" marR="0" algn="ctr">
                        <a:lnSpc>
                          <a:spcPct val="107000"/>
                        </a:lnSpc>
                        <a:spcBef>
                          <a:spcPts val="0"/>
                        </a:spcBef>
                        <a:spcAft>
                          <a:spcPts val="0"/>
                        </a:spcAft>
                      </a:pPr>
                      <a:r>
                        <a:rPr lang="ka-GE" sz="900">
                          <a:effectLst/>
                        </a:rPr>
                        <a:t>პარანოიდული შიზოფრენია (F20.0)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 0.198, 0.26&gt;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9914262"/>
                  </a:ext>
                </a:extLst>
              </a:tr>
            </a:tbl>
          </a:graphicData>
        </a:graphic>
      </p:graphicFrame>
      <p:graphicFrame>
        <p:nvGraphicFramePr>
          <p:cNvPr id="5" name="Table 4">
            <a:extLst>
              <a:ext uri="{FF2B5EF4-FFF2-40B4-BE49-F238E27FC236}">
                <a16:creationId xmlns:a16="http://schemas.microsoft.com/office/drawing/2014/main" id="{97609F73-92B9-4BC7-9722-5D229007E107}"/>
              </a:ext>
            </a:extLst>
          </p:cNvPr>
          <p:cNvGraphicFramePr>
            <a:graphicFrameLocks noGrp="1"/>
          </p:cNvGraphicFramePr>
          <p:nvPr>
            <p:extLst>
              <p:ext uri="{D42A27DB-BD31-4B8C-83A1-F6EECF244321}">
                <p14:modId xmlns:p14="http://schemas.microsoft.com/office/powerpoint/2010/main" val="2502881295"/>
              </p:ext>
            </p:extLst>
          </p:nvPr>
        </p:nvGraphicFramePr>
        <p:xfrm>
          <a:off x="1175702" y="3860164"/>
          <a:ext cx="3695700" cy="1864995"/>
        </p:xfrm>
        <a:graphic>
          <a:graphicData uri="http://schemas.openxmlformats.org/drawingml/2006/table">
            <a:tbl>
              <a:tblPr firstRow="1" firstCol="1" bandRow="1">
                <a:tableStyleId>{5C22544A-7EE6-4342-B048-85BDC9FD1C3A}</a:tableStyleId>
              </a:tblPr>
              <a:tblGrid>
                <a:gridCol w="1996123">
                  <a:extLst>
                    <a:ext uri="{9D8B030D-6E8A-4147-A177-3AD203B41FA5}">
                      <a16:colId xmlns:a16="http://schemas.microsoft.com/office/drawing/2014/main" val="3836387969"/>
                    </a:ext>
                  </a:extLst>
                </a:gridCol>
                <a:gridCol w="1699577">
                  <a:extLst>
                    <a:ext uri="{9D8B030D-6E8A-4147-A177-3AD203B41FA5}">
                      <a16:colId xmlns:a16="http://schemas.microsoft.com/office/drawing/2014/main" val="1433128492"/>
                    </a:ext>
                  </a:extLst>
                </a:gridCol>
              </a:tblGrid>
              <a:tr h="609600">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აგრეგირებული მნიშვნელობა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2614565"/>
                  </a:ext>
                </a:extLst>
              </a:tr>
              <a:tr h="405130">
                <a:tc>
                  <a:txBody>
                    <a:bodyPr/>
                    <a:lstStyle/>
                    <a:p>
                      <a:pPr marL="0" marR="0" algn="ctr">
                        <a:lnSpc>
                          <a:spcPct val="107000"/>
                        </a:lnSpc>
                        <a:spcBef>
                          <a:spcPts val="0"/>
                        </a:spcBef>
                        <a:spcAft>
                          <a:spcPts val="0"/>
                        </a:spcAft>
                      </a:pPr>
                      <a:r>
                        <a:rPr lang="ka-GE" sz="900">
                          <a:effectLst/>
                        </a:rPr>
                        <a:t>ჩვეულებრივი შიზოფრენია (F20.6)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&lt;0.3</a:t>
                      </a:r>
                      <a:r>
                        <a:rPr lang="ka-GE" sz="1100" dirty="0">
                          <a:effectLst/>
                        </a:rPr>
                        <a:t>9</a:t>
                      </a:r>
                      <a:r>
                        <a:rPr lang="en-US" sz="1100" dirty="0">
                          <a:effectLst/>
                        </a:rPr>
                        <a:t>6, 0.2</a:t>
                      </a:r>
                      <a:r>
                        <a:rPr lang="ka-GE" sz="1100" dirty="0">
                          <a:effectLst/>
                        </a:rPr>
                        <a:t>2</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4852331"/>
                  </a:ext>
                </a:extLst>
              </a:tr>
              <a:tr h="416560">
                <a:tc>
                  <a:txBody>
                    <a:bodyPr/>
                    <a:lstStyle/>
                    <a:p>
                      <a:pPr marL="0" marR="0" algn="ctr">
                        <a:lnSpc>
                          <a:spcPct val="107000"/>
                        </a:lnSpc>
                        <a:spcBef>
                          <a:spcPts val="0"/>
                        </a:spcBef>
                        <a:spcAft>
                          <a:spcPts val="0"/>
                        </a:spcAft>
                      </a:pPr>
                      <a:r>
                        <a:rPr lang="ka-GE" sz="900">
                          <a:effectLst/>
                        </a:rPr>
                        <a:t>შიზოტიპური აშლილობა (F21)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&lt;0.2</a:t>
                      </a:r>
                      <a:r>
                        <a:rPr lang="ka-GE" sz="1100" dirty="0">
                          <a:effectLst/>
                        </a:rPr>
                        <a:t>43</a:t>
                      </a:r>
                      <a:r>
                        <a:rPr lang="en-US" sz="1100" dirty="0">
                          <a:effectLst/>
                        </a:rPr>
                        <a:t>, 0.2</a:t>
                      </a:r>
                      <a:r>
                        <a:rPr lang="ka-GE" sz="1100" dirty="0">
                          <a:effectLst/>
                        </a:rPr>
                        <a:t>53</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671819"/>
                  </a:ext>
                </a:extLst>
              </a:tr>
              <a:tr h="433705">
                <a:tc>
                  <a:txBody>
                    <a:bodyPr/>
                    <a:lstStyle/>
                    <a:p>
                      <a:pPr marL="0" marR="0" algn="ctr">
                        <a:lnSpc>
                          <a:spcPct val="107000"/>
                        </a:lnSpc>
                        <a:spcBef>
                          <a:spcPts val="0"/>
                        </a:spcBef>
                        <a:spcAft>
                          <a:spcPts val="0"/>
                        </a:spcAft>
                      </a:pPr>
                      <a:r>
                        <a:rPr lang="ka-GE" sz="900" dirty="0">
                          <a:effectLst/>
                        </a:rPr>
                        <a:t>პარანოიდული შიზოფრენია (F20.0)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 0.</a:t>
                      </a:r>
                      <a:r>
                        <a:rPr lang="ka-GE" sz="1100" dirty="0">
                          <a:effectLst/>
                        </a:rPr>
                        <a:t>212</a:t>
                      </a:r>
                      <a:r>
                        <a:rPr lang="en-US" sz="1100" dirty="0">
                          <a:effectLst/>
                        </a:rPr>
                        <a:t>, 0.</a:t>
                      </a:r>
                      <a:r>
                        <a:rPr lang="ka-GE" sz="1100" dirty="0">
                          <a:effectLst/>
                        </a:rPr>
                        <a:t>241</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7654792"/>
                  </a:ext>
                </a:extLst>
              </a:tr>
            </a:tbl>
          </a:graphicData>
        </a:graphic>
      </p:graphicFrame>
      <p:graphicFrame>
        <p:nvGraphicFramePr>
          <p:cNvPr id="6" name="Table 5">
            <a:extLst>
              <a:ext uri="{FF2B5EF4-FFF2-40B4-BE49-F238E27FC236}">
                <a16:creationId xmlns:a16="http://schemas.microsoft.com/office/drawing/2014/main" id="{6DBEA479-9659-40B9-8931-9EFBC0FBBB20}"/>
              </a:ext>
            </a:extLst>
          </p:cNvPr>
          <p:cNvGraphicFramePr>
            <a:graphicFrameLocks noGrp="1"/>
          </p:cNvGraphicFramePr>
          <p:nvPr>
            <p:extLst>
              <p:ext uri="{D42A27DB-BD31-4B8C-83A1-F6EECF244321}">
                <p14:modId xmlns:p14="http://schemas.microsoft.com/office/powerpoint/2010/main" val="1568752342"/>
              </p:ext>
            </p:extLst>
          </p:nvPr>
        </p:nvGraphicFramePr>
        <p:xfrm>
          <a:off x="6848475" y="1501991"/>
          <a:ext cx="3663950" cy="1777205"/>
        </p:xfrm>
        <a:graphic>
          <a:graphicData uri="http://schemas.openxmlformats.org/drawingml/2006/table">
            <a:tbl>
              <a:tblPr firstRow="1" firstCol="1" bandRow="1">
                <a:tableStyleId>{5C22544A-7EE6-4342-B048-85BDC9FD1C3A}</a:tableStyleId>
              </a:tblPr>
              <a:tblGrid>
                <a:gridCol w="1765300">
                  <a:extLst>
                    <a:ext uri="{9D8B030D-6E8A-4147-A177-3AD203B41FA5}">
                      <a16:colId xmlns:a16="http://schemas.microsoft.com/office/drawing/2014/main" val="596353014"/>
                    </a:ext>
                  </a:extLst>
                </a:gridCol>
                <a:gridCol w="1898650">
                  <a:extLst>
                    <a:ext uri="{9D8B030D-6E8A-4147-A177-3AD203B41FA5}">
                      <a16:colId xmlns:a16="http://schemas.microsoft.com/office/drawing/2014/main" val="4233349527"/>
                    </a:ext>
                  </a:extLst>
                </a:gridCol>
              </a:tblGrid>
              <a:tr h="490625">
                <a:tc>
                  <a:txBody>
                    <a:bodyPr/>
                    <a:lstStyle/>
                    <a:p>
                      <a:pPr marL="0" marR="0" algn="ctr">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err="1">
                          <a:effectLst/>
                        </a:rPr>
                        <a:t>აგრეგირებული</a:t>
                      </a:r>
                      <a:r>
                        <a:rPr lang="en-US" sz="900" dirty="0">
                          <a:effectLst/>
                        </a:rPr>
                        <a:t> </a:t>
                      </a:r>
                      <a:r>
                        <a:rPr lang="en-US" sz="900" dirty="0" err="1">
                          <a:effectLst/>
                        </a:rPr>
                        <a:t>მნიშვნელობა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0264772"/>
                  </a:ext>
                </a:extLst>
              </a:tr>
              <a:tr h="428860">
                <a:tc>
                  <a:txBody>
                    <a:bodyPr/>
                    <a:lstStyle/>
                    <a:p>
                      <a:pPr marL="0" marR="0" algn="ctr">
                        <a:lnSpc>
                          <a:spcPct val="107000"/>
                        </a:lnSpc>
                        <a:spcBef>
                          <a:spcPts val="0"/>
                        </a:spcBef>
                        <a:spcAft>
                          <a:spcPts val="0"/>
                        </a:spcAft>
                      </a:pPr>
                      <a:r>
                        <a:rPr lang="ka-GE" sz="900">
                          <a:effectLst/>
                        </a:rPr>
                        <a:t>ჩვეულებრივი შიზოფრენია (F20.6)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a:t>
                      </a:r>
                      <a:r>
                        <a:rPr lang="ka-GE" sz="1100" dirty="0">
                          <a:effectLst/>
                        </a:rPr>
                        <a:t>404</a:t>
                      </a:r>
                      <a:r>
                        <a:rPr lang="en-US" sz="1100" dirty="0">
                          <a:effectLst/>
                        </a:rPr>
                        <a:t>, 0.</a:t>
                      </a:r>
                      <a:r>
                        <a:rPr lang="ka-GE" sz="1100" dirty="0">
                          <a:effectLst/>
                        </a:rPr>
                        <a:t>201</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1567039"/>
                  </a:ext>
                </a:extLst>
              </a:tr>
              <a:tr h="428860">
                <a:tc>
                  <a:txBody>
                    <a:bodyPr/>
                    <a:lstStyle/>
                    <a:p>
                      <a:pPr marL="0" marR="0" algn="ctr">
                        <a:lnSpc>
                          <a:spcPct val="107000"/>
                        </a:lnSpc>
                        <a:spcBef>
                          <a:spcPts val="0"/>
                        </a:spcBef>
                        <a:spcAft>
                          <a:spcPts val="0"/>
                        </a:spcAft>
                      </a:pPr>
                      <a:r>
                        <a:rPr lang="ka-GE" sz="900">
                          <a:effectLst/>
                        </a:rPr>
                        <a:t>შიზოტიპური აშლილობა (F21)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a:t>
                      </a:r>
                      <a:r>
                        <a:rPr lang="ka-GE" sz="1100" dirty="0">
                          <a:effectLst/>
                        </a:rPr>
                        <a:t>259</a:t>
                      </a:r>
                      <a:r>
                        <a:rPr lang="en-US" sz="1100" dirty="0">
                          <a:effectLst/>
                        </a:rPr>
                        <a:t>, 0.2</a:t>
                      </a:r>
                      <a:r>
                        <a:rPr lang="ka-GE" sz="1100" dirty="0">
                          <a:effectLst/>
                        </a:rPr>
                        <a:t>2</a:t>
                      </a:r>
                      <a:r>
                        <a:rPr lang="en-US" sz="1100" dirty="0">
                          <a:effectLst/>
                        </a:rPr>
                        <a:t>5&gt;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875333"/>
                  </a:ext>
                </a:extLst>
              </a:tr>
              <a:tr h="428860">
                <a:tc>
                  <a:txBody>
                    <a:bodyPr/>
                    <a:lstStyle/>
                    <a:p>
                      <a:pPr marL="0" marR="0" algn="ctr">
                        <a:lnSpc>
                          <a:spcPct val="107000"/>
                        </a:lnSpc>
                        <a:spcBef>
                          <a:spcPts val="0"/>
                        </a:spcBef>
                        <a:spcAft>
                          <a:spcPts val="0"/>
                        </a:spcAft>
                      </a:pPr>
                      <a:r>
                        <a:rPr lang="ka-GE" sz="900">
                          <a:effectLst/>
                        </a:rPr>
                        <a:t>პარანოიდული შიზოფრენია (F20.0)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 0.20</a:t>
                      </a:r>
                      <a:r>
                        <a:rPr lang="ka-GE" sz="1100" dirty="0">
                          <a:effectLst/>
                        </a:rPr>
                        <a:t>8</a:t>
                      </a:r>
                      <a:r>
                        <a:rPr lang="en-US" sz="1100" dirty="0">
                          <a:effectLst/>
                        </a:rPr>
                        <a:t>, 0.2</a:t>
                      </a:r>
                      <a:r>
                        <a:rPr lang="ka-GE" sz="1100" dirty="0">
                          <a:effectLst/>
                        </a:rPr>
                        <a:t>43</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19926"/>
                  </a:ext>
                </a:extLst>
              </a:tr>
            </a:tbl>
          </a:graphicData>
        </a:graphic>
      </p:graphicFrame>
      <p:graphicFrame>
        <p:nvGraphicFramePr>
          <p:cNvPr id="7" name="Table 6">
            <a:extLst>
              <a:ext uri="{FF2B5EF4-FFF2-40B4-BE49-F238E27FC236}">
                <a16:creationId xmlns:a16="http://schemas.microsoft.com/office/drawing/2014/main" id="{3B996A67-0284-4E45-9510-06DBCD73E13A}"/>
              </a:ext>
            </a:extLst>
          </p:cNvPr>
          <p:cNvGraphicFramePr>
            <a:graphicFrameLocks noGrp="1"/>
          </p:cNvGraphicFramePr>
          <p:nvPr>
            <p:extLst>
              <p:ext uri="{D42A27DB-BD31-4B8C-83A1-F6EECF244321}">
                <p14:modId xmlns:p14="http://schemas.microsoft.com/office/powerpoint/2010/main" val="3062162970"/>
              </p:ext>
            </p:extLst>
          </p:nvPr>
        </p:nvGraphicFramePr>
        <p:xfrm>
          <a:off x="6848475" y="3845260"/>
          <a:ext cx="3663950" cy="1844040"/>
        </p:xfrm>
        <a:graphic>
          <a:graphicData uri="http://schemas.openxmlformats.org/drawingml/2006/table">
            <a:tbl>
              <a:tblPr firstRow="1" firstCol="1" bandRow="1">
                <a:tableStyleId>{5C22544A-7EE6-4342-B048-85BDC9FD1C3A}</a:tableStyleId>
              </a:tblPr>
              <a:tblGrid>
                <a:gridCol w="1765300">
                  <a:extLst>
                    <a:ext uri="{9D8B030D-6E8A-4147-A177-3AD203B41FA5}">
                      <a16:colId xmlns:a16="http://schemas.microsoft.com/office/drawing/2014/main" val="3750896987"/>
                    </a:ext>
                  </a:extLst>
                </a:gridCol>
                <a:gridCol w="1898650">
                  <a:extLst>
                    <a:ext uri="{9D8B030D-6E8A-4147-A177-3AD203B41FA5}">
                      <a16:colId xmlns:a16="http://schemas.microsoft.com/office/drawing/2014/main" val="1199919401"/>
                    </a:ext>
                  </a:extLst>
                </a:gridCol>
              </a:tblGrid>
              <a:tr h="609600">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აგრეგირებული მნიშვნელობა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9127249"/>
                  </a:ext>
                </a:extLst>
              </a:tr>
              <a:tr h="411480">
                <a:tc>
                  <a:txBody>
                    <a:bodyPr/>
                    <a:lstStyle/>
                    <a:p>
                      <a:pPr marL="0" marR="0" algn="ctr">
                        <a:lnSpc>
                          <a:spcPct val="107000"/>
                        </a:lnSpc>
                        <a:spcBef>
                          <a:spcPts val="0"/>
                        </a:spcBef>
                        <a:spcAft>
                          <a:spcPts val="0"/>
                        </a:spcAft>
                      </a:pPr>
                      <a:r>
                        <a:rPr lang="ka-GE" sz="900">
                          <a:effectLst/>
                        </a:rPr>
                        <a:t>ჩვეულებრივი შიზოფრენია (F20.6)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a:t>
                      </a:r>
                      <a:r>
                        <a:rPr lang="ka-GE" sz="1100" dirty="0">
                          <a:effectLst/>
                        </a:rPr>
                        <a:t>386</a:t>
                      </a:r>
                      <a:r>
                        <a:rPr lang="en-US" sz="1100" dirty="0">
                          <a:effectLst/>
                        </a:rPr>
                        <a:t>, 0.1</a:t>
                      </a:r>
                      <a:r>
                        <a:rPr lang="ka-GE" sz="1100" dirty="0">
                          <a:effectLst/>
                        </a:rPr>
                        <a:t>6</a:t>
                      </a:r>
                      <a:r>
                        <a:rPr lang="en-US" sz="1100" dirty="0">
                          <a:effectLst/>
                        </a:rPr>
                        <a:t>8&gt;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1676289"/>
                  </a:ext>
                </a:extLst>
              </a:tr>
              <a:tr h="411480">
                <a:tc>
                  <a:txBody>
                    <a:bodyPr/>
                    <a:lstStyle/>
                    <a:p>
                      <a:pPr marL="0" marR="0" algn="ctr">
                        <a:lnSpc>
                          <a:spcPct val="107000"/>
                        </a:lnSpc>
                        <a:spcBef>
                          <a:spcPts val="0"/>
                        </a:spcBef>
                        <a:spcAft>
                          <a:spcPts val="0"/>
                        </a:spcAft>
                      </a:pPr>
                      <a:r>
                        <a:rPr lang="ka-GE" sz="900" dirty="0">
                          <a:effectLst/>
                        </a:rPr>
                        <a:t>შიზოტიპური აშლილობა (F21)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&lt;0.3</a:t>
                      </a:r>
                      <a:r>
                        <a:rPr lang="ka-GE" sz="1100" dirty="0">
                          <a:effectLst/>
                        </a:rPr>
                        <a:t>15</a:t>
                      </a:r>
                      <a:r>
                        <a:rPr lang="en-US" sz="1100" dirty="0">
                          <a:effectLst/>
                        </a:rPr>
                        <a:t>, 0.1</a:t>
                      </a:r>
                      <a:r>
                        <a:rPr lang="ka-GE" sz="1100" dirty="0">
                          <a:effectLst/>
                        </a:rPr>
                        <a:t>18</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3843989"/>
                  </a:ext>
                </a:extLst>
              </a:tr>
              <a:tr h="411480">
                <a:tc>
                  <a:txBody>
                    <a:bodyPr/>
                    <a:lstStyle/>
                    <a:p>
                      <a:pPr marL="0" marR="0" algn="ctr">
                        <a:lnSpc>
                          <a:spcPct val="107000"/>
                        </a:lnSpc>
                        <a:spcBef>
                          <a:spcPts val="0"/>
                        </a:spcBef>
                        <a:spcAft>
                          <a:spcPts val="0"/>
                        </a:spcAft>
                      </a:pPr>
                      <a:r>
                        <a:rPr lang="ka-GE" sz="900">
                          <a:effectLst/>
                        </a:rPr>
                        <a:t>პარანოიდული შიზოფრენია (F20.0)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 0.2</a:t>
                      </a:r>
                      <a:r>
                        <a:rPr lang="ka-GE" sz="1100" dirty="0">
                          <a:effectLst/>
                        </a:rPr>
                        <a:t>71</a:t>
                      </a:r>
                      <a:r>
                        <a:rPr lang="en-US" sz="1100" dirty="0">
                          <a:effectLst/>
                        </a:rPr>
                        <a:t>, 0.1</a:t>
                      </a:r>
                      <a:r>
                        <a:rPr lang="ka-GE" sz="1100" dirty="0">
                          <a:effectLst/>
                        </a:rPr>
                        <a:t>26</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256087"/>
                  </a:ext>
                </a:extLst>
              </a:tr>
            </a:tbl>
          </a:graphicData>
        </a:graphic>
      </p:graphicFrame>
      <p:sp>
        <p:nvSpPr>
          <p:cNvPr id="8" name="TextBox 7">
            <a:extLst>
              <a:ext uri="{FF2B5EF4-FFF2-40B4-BE49-F238E27FC236}">
                <a16:creationId xmlns:a16="http://schemas.microsoft.com/office/drawing/2014/main" id="{759C4A96-909B-4014-B715-7428C3146257}"/>
              </a:ext>
            </a:extLst>
          </p:cNvPr>
          <p:cNvSpPr txBox="1"/>
          <p:nvPr/>
        </p:nvSpPr>
        <p:spPr>
          <a:xfrm>
            <a:off x="1999614" y="3317428"/>
            <a:ext cx="2047875" cy="342338"/>
          </a:xfrm>
          <a:prstGeom prst="rect">
            <a:avLst/>
          </a:prstGeom>
          <a:noFill/>
        </p:spPr>
        <p:txBody>
          <a:bodyPr wrap="square" rtlCol="0" anchor="ctr">
            <a:spAutoFit/>
          </a:bodyPr>
          <a:lstStyle/>
          <a:p>
            <a:pPr algn="ctr">
              <a:lnSpc>
                <a:spcPct val="150000"/>
              </a:lnSpc>
            </a:pPr>
            <a:r>
              <a:rPr lang="ka-GE" sz="1200" dirty="0"/>
              <a:t>შეწონილი საშუალო</a:t>
            </a:r>
            <a:endParaRPr lang="en-US" sz="1200" dirty="0"/>
          </a:p>
        </p:txBody>
      </p:sp>
      <p:sp>
        <p:nvSpPr>
          <p:cNvPr id="9" name="TextBox 8">
            <a:extLst>
              <a:ext uri="{FF2B5EF4-FFF2-40B4-BE49-F238E27FC236}">
                <a16:creationId xmlns:a16="http://schemas.microsoft.com/office/drawing/2014/main" id="{8A04238C-410F-472F-8075-3F294D6C9ED7}"/>
              </a:ext>
            </a:extLst>
          </p:cNvPr>
          <p:cNvSpPr txBox="1"/>
          <p:nvPr/>
        </p:nvSpPr>
        <p:spPr>
          <a:xfrm>
            <a:off x="1405467" y="5747268"/>
            <a:ext cx="3293533" cy="342338"/>
          </a:xfrm>
          <a:prstGeom prst="rect">
            <a:avLst/>
          </a:prstGeom>
          <a:noFill/>
        </p:spPr>
        <p:txBody>
          <a:bodyPr wrap="square" rtlCol="0" anchor="ctr">
            <a:spAutoFit/>
          </a:bodyPr>
          <a:lstStyle/>
          <a:p>
            <a:pPr algn="ctr">
              <a:lnSpc>
                <a:spcPct val="150000"/>
              </a:lnSpc>
            </a:pPr>
            <a:r>
              <a:rPr lang="ka-GE" sz="1200" dirty="0"/>
              <a:t>დემპსტერის ექსტრემალური მოლოდინები</a:t>
            </a:r>
            <a:endParaRPr lang="en-US" sz="1200" dirty="0"/>
          </a:p>
        </p:txBody>
      </p:sp>
      <p:sp>
        <p:nvSpPr>
          <p:cNvPr id="10" name="TextBox 9">
            <a:extLst>
              <a:ext uri="{FF2B5EF4-FFF2-40B4-BE49-F238E27FC236}">
                <a16:creationId xmlns:a16="http://schemas.microsoft.com/office/drawing/2014/main" id="{5B499A9A-8CF0-4A12-B4DC-0B1013DBD68B}"/>
              </a:ext>
            </a:extLst>
          </p:cNvPr>
          <p:cNvSpPr txBox="1"/>
          <p:nvPr/>
        </p:nvSpPr>
        <p:spPr>
          <a:xfrm>
            <a:off x="6881177" y="3398511"/>
            <a:ext cx="3780727" cy="342338"/>
          </a:xfrm>
          <a:prstGeom prst="rect">
            <a:avLst/>
          </a:prstGeom>
          <a:noFill/>
        </p:spPr>
        <p:txBody>
          <a:bodyPr wrap="square" rtlCol="0" anchor="ctr">
            <a:spAutoFit/>
          </a:bodyPr>
          <a:lstStyle/>
          <a:p>
            <a:pPr algn="ctr">
              <a:lnSpc>
                <a:spcPct val="150000"/>
              </a:lnSpc>
            </a:pPr>
            <a:r>
              <a:rPr lang="ka-GE" sz="1200" dirty="0"/>
              <a:t>დალაგებული შეწონილი საშუალო</a:t>
            </a:r>
            <a:endParaRPr lang="en-US" sz="1200" dirty="0"/>
          </a:p>
        </p:txBody>
      </p:sp>
      <p:sp>
        <p:nvSpPr>
          <p:cNvPr id="11" name="TextBox 10">
            <a:extLst>
              <a:ext uri="{FF2B5EF4-FFF2-40B4-BE49-F238E27FC236}">
                <a16:creationId xmlns:a16="http://schemas.microsoft.com/office/drawing/2014/main" id="{0D58C072-FC99-47F7-81E3-00815FAADB29}"/>
              </a:ext>
            </a:extLst>
          </p:cNvPr>
          <p:cNvSpPr txBox="1"/>
          <p:nvPr/>
        </p:nvSpPr>
        <p:spPr>
          <a:xfrm>
            <a:off x="7575660" y="5711007"/>
            <a:ext cx="2047875" cy="342338"/>
          </a:xfrm>
          <a:prstGeom prst="rect">
            <a:avLst/>
          </a:prstGeom>
          <a:noFill/>
        </p:spPr>
        <p:txBody>
          <a:bodyPr wrap="square" rtlCol="0" anchor="ctr">
            <a:spAutoFit/>
          </a:bodyPr>
          <a:lstStyle/>
          <a:p>
            <a:pPr algn="ctr">
              <a:lnSpc>
                <a:spcPct val="150000"/>
              </a:lnSpc>
            </a:pPr>
            <a:r>
              <a:rPr lang="ka-GE" sz="1200" dirty="0"/>
              <a:t>შოკეს ინტეგრალი</a:t>
            </a:r>
            <a:endParaRPr lang="en-US" sz="1200" dirty="0"/>
          </a:p>
        </p:txBody>
      </p:sp>
    </p:spTree>
    <p:extLst>
      <p:ext uri="{BB962C8B-B14F-4D97-AF65-F5344CB8AC3E}">
        <p14:creationId xmlns:p14="http://schemas.microsoft.com/office/powerpoint/2010/main" val="84501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776B-DEB2-4E1F-8094-D708B666F26E}"/>
              </a:ext>
            </a:extLst>
          </p:cNvPr>
          <p:cNvSpPr>
            <a:spLocks noGrp="1"/>
          </p:cNvSpPr>
          <p:nvPr>
            <p:ph type="title"/>
          </p:nvPr>
        </p:nvSpPr>
        <p:spPr>
          <a:xfrm>
            <a:off x="1517904" y="824753"/>
            <a:ext cx="9144000" cy="744071"/>
          </a:xfrm>
        </p:spPr>
        <p:txBody>
          <a:bodyPr anchor="ctr">
            <a:normAutofit/>
          </a:bodyPr>
          <a:lstStyle/>
          <a:p>
            <a:pPr algn="ctr"/>
            <a:r>
              <a:rPr lang="ka-GE" sz="3200" dirty="0"/>
              <a:t>აგრეგირების შედეგები</a:t>
            </a:r>
            <a:endParaRPr lang="en-US" sz="3200" dirty="0"/>
          </a:p>
        </p:txBody>
      </p:sp>
      <p:graphicFrame>
        <p:nvGraphicFramePr>
          <p:cNvPr id="9" name="Table 8">
            <a:extLst>
              <a:ext uri="{FF2B5EF4-FFF2-40B4-BE49-F238E27FC236}">
                <a16:creationId xmlns:a16="http://schemas.microsoft.com/office/drawing/2014/main" id="{8949678F-8E27-4F81-91A0-D2A82A511FF6}"/>
              </a:ext>
            </a:extLst>
          </p:cNvPr>
          <p:cNvGraphicFramePr>
            <a:graphicFrameLocks noGrp="1"/>
          </p:cNvGraphicFramePr>
          <p:nvPr>
            <p:extLst>
              <p:ext uri="{D42A27DB-BD31-4B8C-83A1-F6EECF244321}">
                <p14:modId xmlns:p14="http://schemas.microsoft.com/office/powerpoint/2010/main" val="1767546976"/>
              </p:ext>
            </p:extLst>
          </p:nvPr>
        </p:nvGraphicFramePr>
        <p:xfrm>
          <a:off x="3857625" y="2100630"/>
          <a:ext cx="4064952" cy="2061528"/>
        </p:xfrm>
        <a:graphic>
          <a:graphicData uri="http://schemas.openxmlformats.org/drawingml/2006/table">
            <a:tbl>
              <a:tblPr firstRow="1" firstCol="1" bandRow="1">
                <a:tableStyleId>{5C22544A-7EE6-4342-B048-85BDC9FD1C3A}</a:tableStyleId>
              </a:tblPr>
              <a:tblGrid>
                <a:gridCol w="1861752">
                  <a:extLst>
                    <a:ext uri="{9D8B030D-6E8A-4147-A177-3AD203B41FA5}">
                      <a16:colId xmlns:a16="http://schemas.microsoft.com/office/drawing/2014/main" val="397366896"/>
                    </a:ext>
                  </a:extLst>
                </a:gridCol>
                <a:gridCol w="2203200">
                  <a:extLst>
                    <a:ext uri="{9D8B030D-6E8A-4147-A177-3AD203B41FA5}">
                      <a16:colId xmlns:a16="http://schemas.microsoft.com/office/drawing/2014/main" val="1921453052"/>
                    </a:ext>
                  </a:extLst>
                </a:gridCol>
              </a:tblGrid>
              <a:tr h="515382">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აგრეგირებული მნიშვნელობა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6434376"/>
                  </a:ext>
                </a:extLst>
              </a:tr>
              <a:tr h="51538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ka-GE" sz="900" dirty="0">
                          <a:effectLst/>
                        </a:rPr>
                        <a:t>შიზოტიპური აშლილობა (F21)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&lt;0.639, 0.421&gt;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537686"/>
                  </a:ext>
                </a:extLst>
              </a:tr>
              <a:tr h="51538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ka-GE" sz="900" dirty="0">
                          <a:effectLst/>
                        </a:rPr>
                        <a:t>პარანოიდული შიზოფრენია (F20.0)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&lt;0.5</a:t>
                      </a:r>
                      <a:r>
                        <a:rPr lang="ka-GE" sz="1100" dirty="0">
                          <a:effectLst/>
                        </a:rPr>
                        <a:t>91</a:t>
                      </a:r>
                      <a:r>
                        <a:rPr lang="en-US" sz="1100" dirty="0">
                          <a:effectLst/>
                        </a:rPr>
                        <a:t>, 0.</a:t>
                      </a:r>
                      <a:r>
                        <a:rPr lang="ka-GE" sz="1100" dirty="0">
                          <a:effectLst/>
                        </a:rPr>
                        <a:t>401</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786674"/>
                  </a:ext>
                </a:extLst>
              </a:tr>
              <a:tr h="51538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ka-GE" sz="900" dirty="0">
                          <a:effectLst/>
                        </a:rPr>
                        <a:t>ჩვეულებრივი შიზოფრენია (F20.6)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&lt;0.</a:t>
                      </a:r>
                      <a:r>
                        <a:rPr lang="ka-GE" sz="1100" dirty="0">
                          <a:effectLst/>
                        </a:rPr>
                        <a:t>75</a:t>
                      </a:r>
                      <a:r>
                        <a:rPr lang="en-US" sz="1100" dirty="0">
                          <a:effectLst/>
                        </a:rPr>
                        <a:t>, 0.</a:t>
                      </a:r>
                      <a:r>
                        <a:rPr lang="ka-GE" sz="1100" dirty="0">
                          <a:effectLst/>
                        </a:rPr>
                        <a:t>75</a:t>
                      </a:r>
                      <a:r>
                        <a:rPr lang="en-US" sz="1100" dirty="0">
                          <a:effectLst/>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9436482"/>
                  </a:ext>
                </a:extLst>
              </a:tr>
            </a:tbl>
          </a:graphicData>
        </a:graphic>
      </p:graphicFrame>
      <p:sp>
        <p:nvSpPr>
          <p:cNvPr id="10" name="TextBox 9">
            <a:extLst>
              <a:ext uri="{FF2B5EF4-FFF2-40B4-BE49-F238E27FC236}">
                <a16:creationId xmlns:a16="http://schemas.microsoft.com/office/drawing/2014/main" id="{BB41B540-E57E-48BA-8DF2-622046733C00}"/>
              </a:ext>
            </a:extLst>
          </p:cNvPr>
          <p:cNvSpPr txBox="1"/>
          <p:nvPr/>
        </p:nvSpPr>
        <p:spPr>
          <a:xfrm>
            <a:off x="4231630" y="4384295"/>
            <a:ext cx="3316941" cy="619337"/>
          </a:xfrm>
          <a:prstGeom prst="rect">
            <a:avLst/>
          </a:prstGeom>
          <a:noFill/>
        </p:spPr>
        <p:txBody>
          <a:bodyPr wrap="square" rtlCol="0" anchor="ctr">
            <a:spAutoFit/>
          </a:bodyPr>
          <a:lstStyle/>
          <a:p>
            <a:pPr algn="ctr">
              <a:lnSpc>
                <a:spcPct val="150000"/>
              </a:lnSpc>
            </a:pPr>
            <a:r>
              <a:rPr lang="ka-GE" sz="1200" dirty="0"/>
              <a:t>აგრეგირება დისკრიმინაციული ანალიზის გამოყენებით</a:t>
            </a:r>
            <a:endParaRPr lang="en-US" sz="1200" dirty="0"/>
          </a:p>
        </p:txBody>
      </p:sp>
    </p:spTree>
    <p:extLst>
      <p:ext uri="{BB962C8B-B14F-4D97-AF65-F5344CB8AC3E}">
        <p14:creationId xmlns:p14="http://schemas.microsoft.com/office/powerpoint/2010/main" val="1873938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8248-6879-4A6E-A33F-CFE2DEC6E9C6}"/>
              </a:ext>
            </a:extLst>
          </p:cNvPr>
          <p:cNvSpPr>
            <a:spLocks noGrp="1"/>
          </p:cNvSpPr>
          <p:nvPr>
            <p:ph type="title"/>
          </p:nvPr>
        </p:nvSpPr>
        <p:spPr>
          <a:xfrm>
            <a:off x="1517904" y="2746070"/>
            <a:ext cx="9144000" cy="1344168"/>
          </a:xfrm>
        </p:spPr>
        <p:txBody>
          <a:bodyPr/>
          <a:lstStyle/>
          <a:p>
            <a:pPr algn="ctr"/>
            <a:r>
              <a:rPr lang="ka-GE" dirty="0"/>
              <a:t>მადლობა ყურადღებისთვის</a:t>
            </a:r>
            <a:endParaRPr lang="en-US" dirty="0"/>
          </a:p>
        </p:txBody>
      </p:sp>
    </p:spTree>
    <p:extLst>
      <p:ext uri="{BB962C8B-B14F-4D97-AF65-F5344CB8AC3E}">
        <p14:creationId xmlns:p14="http://schemas.microsoft.com/office/powerpoint/2010/main" val="176695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615D-AE14-4CA6-A9D1-64F3D66ADDCB}"/>
              </a:ext>
            </a:extLst>
          </p:cNvPr>
          <p:cNvSpPr>
            <a:spLocks noGrp="1"/>
          </p:cNvSpPr>
          <p:nvPr>
            <p:ph type="title"/>
          </p:nvPr>
        </p:nvSpPr>
        <p:spPr>
          <a:xfrm>
            <a:off x="1517904" y="758952"/>
            <a:ext cx="9144000" cy="836766"/>
          </a:xfrm>
        </p:spPr>
        <p:txBody>
          <a:bodyPr/>
          <a:lstStyle/>
          <a:p>
            <a:pPr algn="ctr"/>
            <a:r>
              <a:rPr lang="ka-GE" dirty="0"/>
              <a:t>გამოყენებული ლიტერატურა</a:t>
            </a:r>
            <a:endParaRPr lang="en-US" dirty="0"/>
          </a:p>
        </p:txBody>
      </p:sp>
      <p:sp>
        <p:nvSpPr>
          <p:cNvPr id="3" name="Content Placeholder 2">
            <a:extLst>
              <a:ext uri="{FF2B5EF4-FFF2-40B4-BE49-F238E27FC236}">
                <a16:creationId xmlns:a16="http://schemas.microsoft.com/office/drawing/2014/main" id="{5940EE30-F290-4E78-8402-9D14F57B236D}"/>
              </a:ext>
            </a:extLst>
          </p:cNvPr>
          <p:cNvSpPr>
            <a:spLocks noGrp="1"/>
          </p:cNvSpPr>
          <p:nvPr>
            <p:ph idx="1"/>
          </p:nvPr>
        </p:nvSpPr>
        <p:spPr>
          <a:xfrm>
            <a:off x="1517904" y="1676400"/>
            <a:ext cx="9144000" cy="4422648"/>
          </a:xfrm>
        </p:spPr>
        <p:txBody>
          <a:bodyPr>
            <a:normAutofit fontScale="70000" lnSpcReduction="20000"/>
          </a:bodyPr>
          <a:lstStyle/>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სამაგისტრო-სასემინარო მასალები, გ</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სირბილაძე, თსუ</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Times New Roman" panose="02020603050405020304" pitchFamily="18" charset="0"/>
              </a:rPr>
              <a:t> 2021-2022</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“Fuzzy Aggregation operators in Decision Making with Dempster-Shafer Belief Structure”</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Times New Roman" panose="02020603050405020304" pitchFamily="18" charset="0"/>
              </a:rPr>
              <a:t>  J.Merigo, M. Casanovas</a:t>
            </a:r>
            <a:r>
              <a:rPr lang="en-US" sz="1800" dirty="0">
                <a:effectLst/>
                <a:latin typeface="Sylfaen" panose="010A0502050306030303" pitchFamily="18" charset="0"/>
                <a:ea typeface="Calibri" panose="020F0502020204030204" pitchFamily="34" charset="0"/>
                <a:cs typeface="Times New Roman" panose="02020603050405020304" pitchFamily="18" charset="0"/>
              </a:rPr>
              <a:t>, 2012;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“A Class of Fuzzy Measures Generated from a Dempster-Shafer Belief Structure”, R.R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Yager</a:t>
            </a:r>
            <a:r>
              <a:rPr lang="en-US" sz="1800" dirty="0">
                <a:effectLst/>
                <a:latin typeface="Sylfaen" panose="010A0502050306030303" pitchFamily="18" charset="0"/>
                <a:ea typeface="Calibri" panose="020F0502020204030204" pitchFamily="34" charset="0"/>
                <a:cs typeface="Times New Roman" panose="02020603050405020304" pitchFamily="18" charset="0"/>
              </a:rPr>
              <a:t>, 1999;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“The </a:t>
            </a:r>
            <a:r>
              <a:rPr lang="en-US" sz="1800" dirty="0">
                <a:effectLst/>
                <a:latin typeface="Sylfaen" panose="010A0502050306030303" pitchFamily="18" charset="0"/>
                <a:ea typeface="Calibri" panose="020F0502020204030204" pitchFamily="34" charset="0"/>
                <a:cs typeface="Times New Roman" panose="02020603050405020304" pitchFamily="18" charset="0"/>
              </a:rPr>
              <a:t>D</a:t>
            </a:r>
            <a:r>
              <a:rPr lang="ka-GE" sz="1800" dirty="0">
                <a:effectLst/>
                <a:latin typeface="Sylfaen" panose="010A0502050306030303" pitchFamily="18" charset="0"/>
                <a:ea typeface="Calibri" panose="020F0502020204030204" pitchFamily="34" charset="0"/>
                <a:cs typeface="Times New Roman" panose="02020603050405020304" pitchFamily="18" charset="0"/>
              </a:rPr>
              <a:t>ominance </a:t>
            </a:r>
            <a:r>
              <a:rPr lang="en-US" sz="1800" dirty="0">
                <a:effectLst/>
                <a:latin typeface="Sylfaen" panose="010A0502050306030303" pitchFamily="18" charset="0"/>
                <a:ea typeface="Calibri" panose="020F0502020204030204" pitchFamily="34" charset="0"/>
                <a:cs typeface="Times New Roman" panose="02020603050405020304" pitchFamily="18" charset="0"/>
              </a:rPr>
              <a:t>C</a:t>
            </a:r>
            <a:r>
              <a:rPr lang="ka-GE" sz="1800" dirty="0">
                <a:effectLst/>
                <a:latin typeface="Sylfaen" panose="010A0502050306030303" pitchFamily="18" charset="0"/>
                <a:ea typeface="Calibri" panose="020F0502020204030204" pitchFamily="34" charset="0"/>
                <a:cs typeface="Times New Roman" panose="02020603050405020304" pitchFamily="18" charset="0"/>
              </a:rPr>
              <a:t>oncept of Dempster-Shafer </a:t>
            </a:r>
            <a:r>
              <a:rPr lang="en-US" sz="1800" dirty="0">
                <a:effectLst/>
                <a:latin typeface="Sylfaen" panose="010A0502050306030303" pitchFamily="18" charset="0"/>
                <a:ea typeface="Calibri" panose="020F0502020204030204" pitchFamily="34" charset="0"/>
                <a:cs typeface="Times New Roman" panose="02020603050405020304" pitchFamily="18" charset="0"/>
              </a:rPr>
              <a:t>B</a:t>
            </a:r>
            <a:r>
              <a:rPr lang="ka-GE" sz="1800" dirty="0">
                <a:effectLst/>
                <a:latin typeface="Sylfaen" panose="010A0502050306030303" pitchFamily="18" charset="0"/>
                <a:ea typeface="Calibri" panose="020F0502020204030204" pitchFamily="34" charset="0"/>
                <a:cs typeface="Times New Roman" panose="02020603050405020304" pitchFamily="18" charset="0"/>
              </a:rPr>
              <a:t>elief </a:t>
            </a:r>
            <a:r>
              <a:rPr lang="en-US" sz="1800" dirty="0">
                <a:effectLst/>
                <a:latin typeface="Sylfaen" panose="010A0502050306030303" pitchFamily="18" charset="0"/>
                <a:ea typeface="Calibri" panose="020F0502020204030204" pitchFamily="34" charset="0"/>
                <a:cs typeface="Times New Roman" panose="02020603050405020304" pitchFamily="18" charset="0"/>
              </a:rPr>
              <a:t>S</a:t>
            </a:r>
            <a:r>
              <a:rPr lang="ka-GE" sz="1800" dirty="0">
                <a:effectLst/>
                <a:latin typeface="Sylfaen" panose="010A0502050306030303" pitchFamily="18" charset="0"/>
                <a:ea typeface="Calibri" panose="020F0502020204030204" pitchFamily="34" charset="0"/>
                <a:cs typeface="Times New Roman" panose="02020603050405020304" pitchFamily="18" charset="0"/>
              </a:rPr>
              <a:t>tructure in the </a:t>
            </a:r>
            <a:r>
              <a:rPr lang="en-US" sz="1800" dirty="0">
                <a:effectLst/>
                <a:latin typeface="Sylfaen" panose="010A0502050306030303" pitchFamily="18" charset="0"/>
                <a:ea typeface="Calibri" panose="020F0502020204030204" pitchFamily="34" charset="0"/>
                <a:cs typeface="Times New Roman" panose="02020603050405020304" pitchFamily="18" charset="0"/>
              </a:rPr>
              <a:t>M</a:t>
            </a:r>
            <a:r>
              <a:rPr lang="ka-GE" sz="1800" dirty="0">
                <a:effectLst/>
                <a:latin typeface="Sylfaen" panose="010A0502050306030303" pitchFamily="18" charset="0"/>
                <a:ea typeface="Calibri" panose="020F0502020204030204" pitchFamily="34" charset="0"/>
                <a:cs typeface="Times New Roman" panose="02020603050405020304" pitchFamily="18" charset="0"/>
              </a:rPr>
              <a:t>odel</a:t>
            </a:r>
            <a:r>
              <a:rPr lang="en-US" sz="1800" dirty="0">
                <a:effectLst/>
                <a:latin typeface="Sylfaen" panose="010A0502050306030303" pitchFamily="18" charset="0"/>
                <a:ea typeface="Calibri" panose="020F0502020204030204" pitchFamily="34" charset="0"/>
                <a:cs typeface="Times New Roman" panose="02020603050405020304" pitchFamily="18" charset="0"/>
              </a:rPr>
              <a:t>l</a:t>
            </a:r>
            <a:r>
              <a:rPr lang="ka-GE" sz="1800" dirty="0">
                <a:effectLst/>
                <a:latin typeface="Sylfaen" panose="010A0502050306030303" pitchFamily="18" charset="0"/>
                <a:ea typeface="Calibri" panose="020F0502020204030204" pitchFamily="34" charset="0"/>
                <a:cs typeface="Times New Roman" panose="02020603050405020304" pitchFamily="18" charset="0"/>
              </a:rPr>
              <a:t>ing </a:t>
            </a:r>
            <a:r>
              <a:rPr lang="en-US" sz="1800" dirty="0">
                <a:effectLst/>
                <a:latin typeface="Sylfaen" panose="010A0502050306030303" pitchFamily="18" charset="0"/>
                <a:ea typeface="Calibri" panose="020F0502020204030204" pitchFamily="34" charset="0"/>
                <a:cs typeface="Times New Roman" panose="02020603050405020304" pitchFamily="18" charset="0"/>
              </a:rPr>
              <a:t>D</a:t>
            </a:r>
            <a:r>
              <a:rPr lang="ka-GE" sz="1800" dirty="0">
                <a:effectLst/>
                <a:latin typeface="Sylfaen" panose="010A0502050306030303" pitchFamily="18" charset="0"/>
                <a:ea typeface="Calibri" panose="020F0502020204030204" pitchFamily="34" charset="0"/>
                <a:cs typeface="Times New Roman" panose="02020603050405020304" pitchFamily="18" charset="0"/>
              </a:rPr>
              <a:t>ecisions”</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Times New Roman" panose="02020603050405020304" pitchFamily="18" charset="0"/>
              </a:rPr>
              <a:t>  G.Sirbiladze, B.Ghvaberidze, Z.Karsaulidze</a:t>
            </a:r>
            <a:r>
              <a:rPr lang="en-US" sz="1800" dirty="0">
                <a:effectLst/>
                <a:latin typeface="Sylfaen" panose="010A0502050306030303" pitchFamily="18" charset="0"/>
                <a:ea typeface="Calibri" panose="020F0502020204030204" pitchFamily="34" charset="0"/>
                <a:cs typeface="Times New Roman" panose="02020603050405020304" pitchFamily="18" charset="0"/>
              </a:rPr>
              <a:t>, 2009;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Times New Roman" panose="02020603050405020304" pitchFamily="18" charset="0"/>
              </a:rPr>
              <a:t>OWA Based MAGDM Technique in Evaluating Diagnostic Laboratory Under Fuzzy Environment</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Debashree Guha, Suman Das, Debjani Chakraborty</a:t>
            </a:r>
            <a:r>
              <a:rPr lang="en-US" sz="1800" dirty="0">
                <a:effectLst/>
                <a:latin typeface="Sylfaen" panose="010A0502050306030303" pitchFamily="18" charset="0"/>
                <a:ea typeface="Calibri" panose="020F0502020204030204" pitchFamily="34" charset="0"/>
                <a:cs typeface="Times New Roman" panose="02020603050405020304" pitchFamily="18" charset="0"/>
              </a:rPr>
              <a:t>,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a:t>
            </a:r>
            <a:r>
              <a:rPr lang="en-US" sz="1800" dirty="0">
                <a:effectLst/>
                <a:latin typeface="Sylfaen" panose="010A0502050306030303" pitchFamily="18" charset="0"/>
                <a:ea typeface="Calibri" panose="020F0502020204030204" pitchFamily="34" charset="0"/>
                <a:cs typeface="Times New Roman" panose="02020603050405020304" pitchFamily="18" charset="0"/>
              </a:rPr>
              <a:t>Application of Dempster–Shafer theory in dose response outcome analysis</a:t>
            </a: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W.Chen</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Y.Cui</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Y.He</a:t>
            </a:r>
            <a:r>
              <a:rPr lang="en-US" sz="1800" dirty="0">
                <a:effectLst/>
                <a:latin typeface="Sylfaen" panose="010A0502050306030303" pitchFamily="18" charset="0"/>
                <a:ea typeface="Calibri" panose="020F0502020204030204" pitchFamily="34" charset="0"/>
                <a:cs typeface="Times New Roman" panose="02020603050405020304" pitchFamily="18" charset="0"/>
              </a:rPr>
              <a:t>, 2012;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“The Evidential Reasoning Approach to Medical Diagnosis Using Intuitionistic Fuzzy Dempster-Shafer Theory”, Yanni Wang,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Yaping</a:t>
            </a:r>
            <a:r>
              <a:rPr lang="en-US" sz="1800" dirty="0">
                <a:effectLst/>
                <a:latin typeface="Sylfaen" panose="010A0502050306030303" pitchFamily="18" charset="0"/>
                <a:ea typeface="Calibri" panose="020F0502020204030204" pitchFamily="34" charset="0"/>
                <a:cs typeface="Times New Roman" panose="02020603050405020304" pitchFamily="18" charset="0"/>
              </a:rPr>
              <a:t> Dai, Yu-wang Chen,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Fancheng</a:t>
            </a:r>
            <a:r>
              <a:rPr lang="en-US" sz="1800" dirty="0">
                <a:effectLst/>
                <a:latin typeface="Sylfaen" panose="010A0502050306030303" pitchFamily="18" charset="0"/>
                <a:ea typeface="Calibri" panose="020F0502020204030204" pitchFamily="34" charset="0"/>
                <a:cs typeface="Times New Roman" panose="02020603050405020304" pitchFamily="18" charset="0"/>
              </a:rPr>
              <a:t> Meng, 2014;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“A novel method to use fuzzy soft sets in decision making based on ambiguity measure and Dempster–Shafer theory of evidence: An application in medical diagnosis”,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Jianwei</a:t>
            </a:r>
            <a:r>
              <a:rPr lang="en-US" sz="1800" dirty="0">
                <a:effectLst/>
                <a:latin typeface="Sylfaen" panose="010A0502050306030303" pitchFamily="18" charset="0"/>
                <a:ea typeface="Calibri" panose="020F0502020204030204" pitchFamily="34" charset="0"/>
                <a:cs typeface="Times New Roman" panose="02020603050405020304" pitchFamily="18" charset="0"/>
              </a:rPr>
              <a:t> Wang, Yong Hu,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Fuyuan</a:t>
            </a:r>
            <a:r>
              <a:rPr lang="en-US" sz="1800" dirty="0">
                <a:effectLst/>
                <a:latin typeface="Sylfaen" panose="010A0502050306030303" pitchFamily="18" charset="0"/>
                <a:ea typeface="Calibri" panose="020F0502020204030204" pitchFamily="34" charset="0"/>
                <a:cs typeface="Times New Roman" panose="02020603050405020304" pitchFamily="18" charset="0"/>
              </a:rPr>
              <a:t> Xiao, Xinyang Deng, Yong Deng, 2016;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“Medicine Recommendation Technique by Using Dempster-Shafer Theory”,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Aiym</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Sagdoldanova</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Lyazzat</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Atymtayeva</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Zhanerke</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Yespolayeva</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“Dempster–Shafer Belief Structures for Decision Making Under Uncertainty”, Ronald R.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Yager</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Naif</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Alajlan</a:t>
            </a:r>
            <a:r>
              <a:rPr lang="en-US" sz="1800" dirty="0">
                <a:effectLst/>
                <a:latin typeface="Sylfaen" panose="010A0502050306030303" pitchFamily="18" charset="0"/>
                <a:ea typeface="Calibri" panose="020F0502020204030204" pitchFamily="34" charset="0"/>
                <a:cs typeface="Times New Roman" panose="02020603050405020304" pitchFamily="18" charset="0"/>
              </a:rPr>
              <a:t>, 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“Decision Making with Dempster-Shafer Theory and Uncertain Induced Aggregation Operators”, Montserrat Casanovas, Jose M.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Merigo</a:t>
            </a:r>
            <a:r>
              <a:rPr lang="en-US" sz="1800" dirty="0">
                <a:effectLst/>
                <a:latin typeface="Sylfaen" panose="010A0502050306030303" pitchFamily="18" charset="0"/>
                <a:ea typeface="Calibri" panose="020F0502020204030204" pitchFamily="34" charset="0"/>
                <a:cs typeface="Times New Roman" panose="02020603050405020304" pitchFamily="18" charset="0"/>
              </a:rPr>
              <a:t>, 2008;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“Generalized Orthopair Fuzzy Sets” - Ronald R.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Yager</a:t>
            </a:r>
            <a:r>
              <a:rPr lang="en-US" sz="1800" dirty="0">
                <a:effectLst/>
                <a:latin typeface="Sylfaen" panose="010A0502050306030303" pitchFamily="18" charset="0"/>
                <a:ea typeface="Calibri" panose="020F0502020204030204" pitchFamily="34" charset="0"/>
                <a:cs typeface="Times New Roman" panose="02020603050405020304" pitchFamily="18" charset="0"/>
              </a:rPr>
              <a:t>, 2009;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„არამკაფიო გადაწყვეტილების მიღების ხელშემწყობი სისტემები - </a:t>
            </a:r>
            <a:r>
              <a:rPr lang="en-US" sz="1800" dirty="0">
                <a:effectLst/>
                <a:latin typeface="Sylfaen" panose="010A0502050306030303" pitchFamily="18" charset="0"/>
                <a:ea typeface="Calibri" panose="020F0502020204030204" pitchFamily="34" charset="0"/>
                <a:cs typeface="Times New Roman" panose="02020603050405020304" pitchFamily="18" charset="0"/>
              </a:rPr>
              <a:t>I </a:t>
            </a:r>
            <a:r>
              <a:rPr lang="ka-GE" sz="1800" dirty="0">
                <a:effectLst/>
                <a:latin typeface="Sylfaen" panose="010A0502050306030303" pitchFamily="18" charset="0"/>
                <a:ea typeface="Calibri" panose="020F0502020204030204" pitchFamily="34" charset="0"/>
                <a:cs typeface="Times New Roman" panose="02020603050405020304" pitchFamily="18" charset="0"/>
              </a:rPr>
              <a:t>დისკრიმინაციული ანალიზი“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ა.გაგნიძე, გ.სირბილაძე, თ.გაჩეჩილაძე, ა.სიხარულიძე</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ka-GE" sz="1800" dirty="0">
                <a:effectLst/>
                <a:latin typeface="Sylfaen" panose="010A0502050306030303" pitchFamily="18" charset="0"/>
                <a:ea typeface="Calibri" panose="020F0502020204030204" pitchFamily="34" charset="0"/>
                <a:cs typeface="Times New Roman" panose="02020603050405020304" pitchFamily="18" charset="0"/>
              </a:rPr>
              <a:t>სადისერტაციო ნაშრომი ფიზიკა-მათემატიკის დოქტორის აკადემიური ხარისხის მოსაპოვებლად, დანართი, ა.სიხარულიძე, თსუ,  2012 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800" dirty="0">
                <a:effectLst/>
                <a:latin typeface="Sylfaen" panose="010A0502050306030303" pitchFamily="18" charset="0"/>
                <a:ea typeface="Calibri" panose="020F0502020204030204" pitchFamily="34" charset="0"/>
                <a:cs typeface="Times New Roman" panose="02020603050405020304" pitchFamily="18" charset="0"/>
              </a:rPr>
              <a:t>“Human Facial Disease Diagnosis System Using Dempster-Safer Method”, Ahmad Tri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Hidayat</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Suhirman</a:t>
            </a:r>
            <a:r>
              <a:rPr lang="en-US" sz="1800" dirty="0">
                <a:effectLst/>
                <a:latin typeface="Sylfaen" panose="010A0502050306030303" pitchFamily="18" charset="0"/>
                <a:ea typeface="Calibri" panose="020F0502020204030204" pitchFamily="34" charset="0"/>
                <a:cs typeface="Times New Roman" panose="02020603050405020304" pitchFamily="18" charset="0"/>
              </a:rPr>
              <a:t>, Kais Ismail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Ibraheem</a:t>
            </a:r>
            <a:r>
              <a:rPr lang="en-US" sz="1800" dirty="0">
                <a:effectLst/>
                <a:latin typeface="Sylfaen" panose="010A0502050306030303" pitchFamily="18" charset="0"/>
                <a:ea typeface="Calibri" panose="020F0502020204030204" pitchFamily="34" charset="0"/>
                <a:cs typeface="Times New Roman" panose="02020603050405020304" pitchFamily="18" charset="0"/>
              </a:rPr>
              <a:t>,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3431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9691-8267-43EF-A337-78722E245092}"/>
              </a:ext>
            </a:extLst>
          </p:cNvPr>
          <p:cNvSpPr>
            <a:spLocks noGrp="1"/>
          </p:cNvSpPr>
          <p:nvPr>
            <p:ph type="title"/>
          </p:nvPr>
        </p:nvSpPr>
        <p:spPr>
          <a:xfrm>
            <a:off x="1517904" y="881409"/>
            <a:ext cx="9144000" cy="1344168"/>
          </a:xfrm>
        </p:spPr>
        <p:txBody>
          <a:bodyPr/>
          <a:lstStyle/>
          <a:p>
            <a:pPr algn="ctr"/>
            <a:r>
              <a:rPr lang="ka-GE" dirty="0"/>
              <a:t>ამოცანის დასმა</a:t>
            </a:r>
            <a:endParaRPr lang="en-US" dirty="0"/>
          </a:p>
        </p:txBody>
      </p:sp>
      <p:sp>
        <p:nvSpPr>
          <p:cNvPr id="3" name="Content Placeholder 2">
            <a:extLst>
              <a:ext uri="{FF2B5EF4-FFF2-40B4-BE49-F238E27FC236}">
                <a16:creationId xmlns:a16="http://schemas.microsoft.com/office/drawing/2014/main" id="{9BDD9B32-6731-4D7B-BEE1-AD5E649CA97B}"/>
              </a:ext>
            </a:extLst>
          </p:cNvPr>
          <p:cNvSpPr>
            <a:spLocks noGrp="1"/>
          </p:cNvSpPr>
          <p:nvPr>
            <p:ph idx="1"/>
          </p:nvPr>
        </p:nvSpPr>
        <p:spPr>
          <a:xfrm>
            <a:off x="1517904" y="1972235"/>
            <a:ext cx="9144000" cy="4126813"/>
          </a:xfrm>
        </p:spPr>
        <p:txBody>
          <a:bodyPr/>
          <a:lstStyle/>
          <a:p>
            <a:r>
              <a:rPr lang="ka-GE" dirty="0"/>
              <a:t>მოცემულობა </a:t>
            </a:r>
          </a:p>
          <a:p>
            <a:pPr marL="708660" lvl="1" indent="-342900">
              <a:buFont typeface="Wingdings" panose="05000000000000000000" pitchFamily="2" charset="2"/>
              <a:buChar char="§"/>
            </a:pPr>
            <a:r>
              <a:rPr lang="ka-GE" dirty="0"/>
              <a:t>სავარაუდო დიაგნოზები</a:t>
            </a:r>
          </a:p>
          <a:p>
            <a:pPr marL="708660" lvl="1" indent="-342900">
              <a:buFont typeface="Wingdings" panose="05000000000000000000" pitchFamily="2" charset="2"/>
              <a:buChar char="§"/>
            </a:pPr>
            <a:r>
              <a:rPr lang="ka-GE" dirty="0"/>
              <a:t>სიმპტომები</a:t>
            </a:r>
          </a:p>
          <a:p>
            <a:pPr marL="708660" lvl="1" indent="-342900">
              <a:buFont typeface="Wingdings" panose="05000000000000000000" pitchFamily="2" charset="2"/>
              <a:buChar char="§"/>
            </a:pPr>
            <a:r>
              <a:rPr lang="ka-GE" dirty="0"/>
              <a:t>ექსპერტის ცოდნა</a:t>
            </a:r>
          </a:p>
          <a:p>
            <a:r>
              <a:rPr lang="ka-GE" dirty="0"/>
              <a:t>მიზანი</a:t>
            </a:r>
          </a:p>
          <a:p>
            <a:pPr marL="708660" lvl="1" indent="-342900">
              <a:buFont typeface="Wingdings" panose="05000000000000000000" pitchFamily="2" charset="2"/>
              <a:buChar char="§"/>
            </a:pPr>
            <a:r>
              <a:rPr lang="ka-GE" dirty="0"/>
              <a:t>ექსპერტის მიერ მოწოდებული მონაცემების აგრეგირება</a:t>
            </a:r>
          </a:p>
          <a:p>
            <a:pPr marL="708660" lvl="1" indent="-342900">
              <a:buFont typeface="Wingdings" panose="05000000000000000000" pitchFamily="2" charset="2"/>
              <a:buChar char="§"/>
            </a:pPr>
            <a:r>
              <a:rPr lang="ka-GE" dirty="0"/>
              <a:t>სარწმუნო დიაგნოზთან დაკავშირებით რეკომენდაციის გაცემა</a:t>
            </a:r>
          </a:p>
          <a:p>
            <a:endParaRPr lang="en-US" dirty="0"/>
          </a:p>
        </p:txBody>
      </p:sp>
    </p:spTree>
    <p:extLst>
      <p:ext uri="{BB962C8B-B14F-4D97-AF65-F5344CB8AC3E}">
        <p14:creationId xmlns:p14="http://schemas.microsoft.com/office/powerpoint/2010/main" val="180119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46EB9-BC7E-40B1-8648-F30696C54937}"/>
              </a:ext>
            </a:extLst>
          </p:cNvPr>
          <p:cNvSpPr>
            <a:spLocks noGrp="1"/>
          </p:cNvSpPr>
          <p:nvPr>
            <p:ph type="title"/>
          </p:nvPr>
        </p:nvSpPr>
        <p:spPr>
          <a:xfrm>
            <a:off x="1612710" y="826743"/>
            <a:ext cx="9084859" cy="894482"/>
          </a:xfrm>
        </p:spPr>
        <p:txBody>
          <a:bodyPr>
            <a:normAutofit/>
          </a:bodyPr>
          <a:lstStyle/>
          <a:p>
            <a:pPr algn="ctr"/>
            <a:r>
              <a:rPr lang="ka-GE" sz="2600" dirty="0"/>
              <a:t>ფაზი-ლოგიკა სამედიცინო გადაწყვეტილებების მიღების პროცესში</a:t>
            </a:r>
            <a:endParaRPr lang="en-US" sz="2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D36E2A-2211-413D-98DC-0A40221A76AE}"/>
                  </a:ext>
                </a:extLst>
              </p:cNvPr>
              <p:cNvSpPr>
                <a:spLocks noGrp="1"/>
              </p:cNvSpPr>
              <p:nvPr>
                <p:ph idx="1"/>
              </p:nvPr>
            </p:nvSpPr>
            <p:spPr>
              <a:xfrm>
                <a:off x="1156447" y="2171858"/>
                <a:ext cx="5758020" cy="3927190"/>
              </a:xfrm>
            </p:spPr>
            <p:txBody>
              <a:bodyPr>
                <a:normAutofit/>
              </a:bodyPr>
              <a:lstStyle/>
              <a:p>
                <a:pPr>
                  <a:lnSpc>
                    <a:spcPct val="95000"/>
                  </a:lnSpc>
                </a:pPr>
                <a:r>
                  <a:rPr lang="ka-GE" sz="1400" dirty="0"/>
                  <a:t>არამკაფიო ტერმინები და შეფასებები</a:t>
                </a:r>
                <a:endParaRPr lang="en-US" sz="1400" dirty="0"/>
              </a:p>
              <a:p>
                <a:pPr lvl="1">
                  <a:lnSpc>
                    <a:spcPct val="95000"/>
                  </a:lnSpc>
                </a:pPr>
                <a:r>
                  <a:rPr lang="ka-GE" sz="1400" dirty="0"/>
                  <a:t>მტკიცება:</a:t>
                </a:r>
                <a:r>
                  <a:rPr lang="ka-GE" sz="1400" i="1" dirty="0"/>
                  <a:t> გაღიზიანებადობა არის ბიპოლარული აშლილობის მიმანიშნებელი.</a:t>
                </a:r>
              </a:p>
              <a:p>
                <a:pPr marL="651510" lvl="1" indent="-285750">
                  <a:lnSpc>
                    <a:spcPct val="95000"/>
                  </a:lnSpc>
                  <a:buFont typeface="Wingdings" panose="05000000000000000000" pitchFamily="2" charset="2"/>
                  <a:buChar char="§"/>
                </a:pPr>
                <a:r>
                  <a:rPr lang="ka-GE" sz="1400" dirty="0"/>
                  <a:t>ზადეს რიცხვებში: 0.75</a:t>
                </a:r>
              </a:p>
              <a:p>
                <a:pPr marL="651510" lvl="1" indent="-285750">
                  <a:lnSpc>
                    <a:spcPct val="95000"/>
                  </a:lnSpc>
                  <a:buFont typeface="Wingdings" panose="05000000000000000000" pitchFamily="2" charset="2"/>
                  <a:buChar char="§"/>
                </a:pPr>
                <a:r>
                  <a:rPr lang="ka-GE" sz="1400" dirty="0"/>
                  <a:t>ათანასოვის ინტუიციონისტურ რიცხვებში: &lt;</a:t>
                </a:r>
                <a:r>
                  <a:rPr lang="en-US" sz="1400" dirty="0"/>
                  <a:t>0.7, 0.25</a:t>
                </a:r>
                <a:r>
                  <a:rPr lang="ka-GE" sz="1400" dirty="0"/>
                  <a:t>&gt;</a:t>
                </a:r>
              </a:p>
              <a:p>
                <a:pPr marL="925830" lvl="2" indent="-285750">
                  <a:lnSpc>
                    <a:spcPct val="95000"/>
                  </a:lnSpc>
                  <a:buFont typeface="Wingdings" panose="05000000000000000000" pitchFamily="2" charset="2"/>
                  <a:buChar char="§"/>
                </a:pPr>
                <a14:m>
                  <m:oMath xmlns:m="http://schemas.openxmlformats.org/officeDocument/2006/math">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𝜇</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𝜈</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200" dirty="0"/>
              </a:p>
              <a:p>
                <a:pPr marL="925830" lvl="2" indent="-285750">
                  <a:lnSpc>
                    <a:spcPct val="95000"/>
                  </a:lnSpc>
                  <a:buFont typeface="Wingdings" panose="05000000000000000000" pitchFamily="2" charset="2"/>
                  <a:buChar char="§"/>
                </a:pPr>
                <a14:m>
                  <m:oMath xmlns:m="http://schemas.openxmlformats.org/officeDocument/2006/math">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𝜇</m:t>
                    </m:r>
                    <m:d>
                      <m:dPr>
                        <m:ctrlPr>
                          <a:rPr lang="ka-GE"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ka-GE" sz="1200" i="1" smtClean="0">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200" i="1">
                        <a:latin typeface="Cambria Math" panose="02040503050406030204" pitchFamily="18" charset="0"/>
                        <a:ea typeface="Calibri" panose="020F0502020204030204" pitchFamily="34" charset="0"/>
                        <a:cs typeface="Times New Roman" panose="02020603050405020304" pitchFamily="18" charset="0"/>
                      </a:rPr>
                      <m:t>𝜈</m:t>
                    </m:r>
                    <m:r>
                      <a:rPr lang="ka-GE" sz="1200" i="1">
                        <a:latin typeface="Cambria Math" panose="02040503050406030204" pitchFamily="18" charset="0"/>
                        <a:ea typeface="Calibri" panose="020F0502020204030204" pitchFamily="34" charset="0"/>
                        <a:cs typeface="Times New Roman" panose="02020603050405020304" pitchFamily="18" charset="0"/>
                      </a:rPr>
                      <m:t>(</m:t>
                    </m:r>
                    <m:r>
                      <a:rPr lang="ka-GE" sz="1200" i="1">
                        <a:latin typeface="Cambria Math" panose="02040503050406030204" pitchFamily="18" charset="0"/>
                        <a:ea typeface="Calibri" panose="020F0502020204030204" pitchFamily="34" charset="0"/>
                        <a:cs typeface="Times New Roman" panose="02020603050405020304" pitchFamily="18" charset="0"/>
                      </a:rPr>
                      <m:t>𝑥</m:t>
                    </m:r>
                    <m:r>
                      <a:rPr lang="ka-GE" sz="1200" i="1">
                        <a:latin typeface="Cambria Math" panose="02040503050406030204" pitchFamily="18" charset="0"/>
                        <a:ea typeface="Calibri" panose="020F0502020204030204" pitchFamily="34" charset="0"/>
                        <a:cs typeface="Times New Roman" panose="02020603050405020304" pitchFamily="18" charset="0"/>
                      </a:rPr>
                      <m:t>)∈[0,1]</m:t>
                    </m:r>
                  </m:oMath>
                </a14:m>
                <a:endParaRPr lang="en-US" sz="1200" dirty="0"/>
              </a:p>
              <a:p>
                <a:pPr marL="651510" lvl="1" indent="-285750">
                  <a:lnSpc>
                    <a:spcPct val="95000"/>
                  </a:lnSpc>
                  <a:buFont typeface="Wingdings" panose="05000000000000000000" pitchFamily="2" charset="2"/>
                  <a:buChar char="§"/>
                </a:pPr>
                <a:r>
                  <a:rPr lang="ka-GE" sz="1400" dirty="0"/>
                  <a:t>პითაგორიანულ რიცხვებში: &lt;0.78, 0.56&gt;</a:t>
                </a:r>
              </a:p>
              <a:p>
                <a:pPr marL="925830" lvl="2" indent="-285750">
                  <a:lnSpc>
                    <a:spcPct val="95000"/>
                  </a:lnSpc>
                  <a:buFont typeface="Wingdings" panose="05000000000000000000" pitchFamily="2" charset="2"/>
                  <a:buChar char="§"/>
                </a:pPr>
                <a14:m>
                  <m:oMath xmlns:m="http://schemas.openxmlformats.org/officeDocument/2006/math">
                    <m:sSup>
                      <m:sSupPr>
                        <m:ctrlPr>
                          <a:rPr lang="en-US" sz="1200" i="1" smtClean="0">
                            <a:effectLst/>
                            <a:latin typeface="Cambria Math" panose="02040503050406030204" pitchFamily="18" charset="0"/>
                          </a:rPr>
                        </m:ctrlPr>
                      </m:sSupPr>
                      <m:e>
                        <m:r>
                          <a:rPr lang="ka-GE" sz="1200" i="1">
                            <a:effectLst/>
                            <a:latin typeface="Cambria Math" panose="02040503050406030204" pitchFamily="18" charset="0"/>
                            <a:ea typeface="Calibri" panose="020F0502020204030204" pitchFamily="34" charset="0"/>
                            <a:cs typeface="Times New Roman" panose="02020603050405020304" pitchFamily="18" charset="0"/>
                          </a:rPr>
                          <m:t>𝜇</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r>
                          <a:rPr lang="ka-GE" sz="1200" i="1">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ka-GE" sz="1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200" i="1">
                            <a:effectLst/>
                            <a:latin typeface="Cambria Math" panose="02040503050406030204" pitchFamily="18" charset="0"/>
                          </a:rPr>
                        </m:ctrlPr>
                      </m:sSupPr>
                      <m:e>
                        <m:r>
                          <a:rPr lang="ka-GE" sz="1200" i="1">
                            <a:effectLst/>
                            <a:latin typeface="Cambria Math" panose="02040503050406030204" pitchFamily="18" charset="0"/>
                            <a:ea typeface="Calibri" panose="020F0502020204030204" pitchFamily="34" charset="0"/>
                            <a:cs typeface="Times New Roman" panose="02020603050405020304" pitchFamily="18" charset="0"/>
                          </a:rPr>
                          <m:t>𝜈</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r>
                          <a:rPr lang="ka-GE" sz="1200" i="1">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ka-GE" sz="12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200" dirty="0"/>
              </a:p>
              <a:p>
                <a:pPr marL="925830" lvl="2" indent="-285750">
                  <a:lnSpc>
                    <a:spcPct val="95000"/>
                  </a:lnSpc>
                  <a:buFont typeface="Wingdings" panose="05000000000000000000" pitchFamily="2" charset="2"/>
                  <a:buChar char="§"/>
                </a:pPr>
                <a14:m>
                  <m:oMath xmlns:m="http://schemas.openxmlformats.org/officeDocument/2006/math">
                    <m:r>
                      <a:rPr lang="ka-GE" sz="1100" i="1" smtClean="0">
                        <a:effectLst/>
                        <a:latin typeface="Cambria Math" panose="02040503050406030204" pitchFamily="18" charset="0"/>
                        <a:ea typeface="Calibri" panose="020F0502020204030204" pitchFamily="34" charset="0"/>
                        <a:cs typeface="Times New Roman" panose="02020603050405020304" pitchFamily="18" charset="0"/>
                      </a:rPr>
                      <m:t>𝜇</m:t>
                    </m:r>
                    <m:d>
                      <m:dPr>
                        <m:ctrlPr>
                          <a:rPr lang="ka-GE" sz="11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ka-GE" sz="1100" i="1" smtClean="0">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100" i="1">
                        <a:latin typeface="Cambria Math" panose="02040503050406030204" pitchFamily="18" charset="0"/>
                        <a:ea typeface="Calibri" panose="020F0502020204030204" pitchFamily="34" charset="0"/>
                        <a:cs typeface="Times New Roman" panose="02020603050405020304" pitchFamily="18" charset="0"/>
                      </a:rPr>
                      <m:t>𝜈</m:t>
                    </m:r>
                    <m:r>
                      <a:rPr lang="ka-GE" sz="1100" i="1">
                        <a:latin typeface="Cambria Math" panose="02040503050406030204" pitchFamily="18" charset="0"/>
                        <a:ea typeface="Calibri" panose="020F0502020204030204" pitchFamily="34" charset="0"/>
                        <a:cs typeface="Times New Roman" panose="02020603050405020304" pitchFamily="18" charset="0"/>
                      </a:rPr>
                      <m:t>(</m:t>
                    </m:r>
                    <m:r>
                      <a:rPr lang="ka-GE" sz="1100" i="1">
                        <a:latin typeface="Cambria Math" panose="02040503050406030204" pitchFamily="18" charset="0"/>
                        <a:ea typeface="Calibri" panose="020F0502020204030204" pitchFamily="34" charset="0"/>
                        <a:cs typeface="Times New Roman" panose="02020603050405020304" pitchFamily="18" charset="0"/>
                      </a:rPr>
                      <m:t>𝑥</m:t>
                    </m:r>
                    <m:r>
                      <a:rPr lang="ka-GE" sz="1100" i="1">
                        <a:latin typeface="Cambria Math" panose="02040503050406030204" pitchFamily="18" charset="0"/>
                        <a:ea typeface="Calibri" panose="020F0502020204030204" pitchFamily="34" charset="0"/>
                        <a:cs typeface="Times New Roman" panose="02020603050405020304" pitchFamily="18" charset="0"/>
                      </a:rPr>
                      <m:t>)∈[0,1]</m:t>
                    </m:r>
                  </m:oMath>
                </a14:m>
                <a:endParaRPr lang="ka-GE" sz="1100" dirty="0"/>
              </a:p>
              <a:p>
                <a:pPr marL="651510" lvl="1" indent="-285750">
                  <a:lnSpc>
                    <a:spcPct val="95000"/>
                  </a:lnSpc>
                  <a:buFont typeface="Wingdings" panose="05000000000000000000" pitchFamily="2" charset="2"/>
                  <a:buChar char="§"/>
                </a:pPr>
                <a:r>
                  <a:rPr lang="ka-GE" sz="1400" dirty="0"/>
                  <a:t>განზოგადებულ </a:t>
                </a:r>
                <a:r>
                  <a:rPr lang="en-US" sz="1400" dirty="0"/>
                  <a:t>q-</a:t>
                </a:r>
                <a:r>
                  <a:rPr lang="ka-GE" sz="1400" dirty="0"/>
                  <a:t>რანგ რიცხვებში: &lt;0.8, 0.66&gt;</a:t>
                </a:r>
              </a:p>
              <a:p>
                <a:pPr marL="811530" lvl="2" indent="-171450">
                  <a:lnSpc>
                    <a:spcPct val="95000"/>
                  </a:lnSpc>
                  <a:buFont typeface="Wingdings" panose="05000000000000000000" pitchFamily="2" charset="2"/>
                  <a:buChar char="§"/>
                </a:pPr>
                <a14:m>
                  <m:oMath xmlns:m="http://schemas.openxmlformats.org/officeDocument/2006/math">
                    <m:sSup>
                      <m:sSupPr>
                        <m:ctrlPr>
                          <a:rPr lang="en-US" sz="1200" i="1" smtClean="0">
                            <a:effectLst/>
                            <a:latin typeface="Cambria Math" panose="02040503050406030204" pitchFamily="18" charset="0"/>
                          </a:rPr>
                        </m:ctrlPr>
                      </m:sSupPr>
                      <m:e>
                        <m:r>
                          <a:rPr lang="ka-GE" sz="1200" i="1">
                            <a:effectLst/>
                            <a:latin typeface="Cambria Math" panose="02040503050406030204" pitchFamily="18" charset="0"/>
                            <a:ea typeface="Calibri" panose="020F0502020204030204" pitchFamily="34" charset="0"/>
                            <a:cs typeface="Times New Roman" panose="02020603050405020304" pitchFamily="18" charset="0"/>
                          </a:rPr>
                          <m:t>𝜇</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r>
                          <a:rPr lang="ka-GE" sz="1200" i="1">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2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200" i="1">
                            <a:effectLst/>
                            <a:latin typeface="Cambria Math" panose="02040503050406030204" pitchFamily="18" charset="0"/>
                          </a:rPr>
                        </m:ctrlPr>
                      </m:sSupPr>
                      <m:e>
                        <m:r>
                          <a:rPr lang="ka-GE" sz="1200" i="1">
                            <a:effectLst/>
                            <a:latin typeface="Cambria Math" panose="02040503050406030204" pitchFamily="18" charset="0"/>
                            <a:ea typeface="Calibri" panose="020F0502020204030204" pitchFamily="34" charset="0"/>
                            <a:cs typeface="Times New Roman" panose="02020603050405020304" pitchFamily="18" charset="0"/>
                          </a:rPr>
                          <m:t>𝜈</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r>
                          <a:rPr lang="ka-GE" sz="1200" i="1">
                            <a:effectLst/>
                            <a:latin typeface="Cambria Math" panose="02040503050406030204" pitchFamily="18" charset="0"/>
                            <a:ea typeface="Calibri" panose="020F0502020204030204" pitchFamily="34" charset="0"/>
                            <a:cs typeface="Times New Roman" panose="02020603050405020304" pitchFamily="18" charset="0"/>
                          </a:rPr>
                          <m:t>𝑥</m:t>
                        </m:r>
                        <m:r>
                          <a:rPr lang="ka-GE" sz="12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2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2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200" dirty="0"/>
              </a:p>
              <a:p>
                <a:pPr marL="811530" lvl="2" indent="-171450">
                  <a:lnSpc>
                    <a:spcPct val="95000"/>
                  </a:lnSpc>
                  <a:buFont typeface="Wingdings" panose="05000000000000000000" pitchFamily="2" charset="2"/>
                  <a:buChar char="§"/>
                </a:pPr>
                <a14:m>
                  <m:oMath xmlns:m="http://schemas.openxmlformats.org/officeDocument/2006/math">
                    <m:r>
                      <a:rPr lang="ka-GE" sz="1100" i="1" smtClean="0">
                        <a:effectLst/>
                        <a:latin typeface="Cambria Math" panose="02040503050406030204" pitchFamily="18" charset="0"/>
                        <a:ea typeface="Calibri" panose="020F0502020204030204" pitchFamily="34" charset="0"/>
                        <a:cs typeface="Times New Roman" panose="02020603050405020304" pitchFamily="18" charset="0"/>
                      </a:rPr>
                      <m:t>𝜇</m:t>
                    </m:r>
                    <m:d>
                      <m:dPr>
                        <m:ctrlPr>
                          <a:rPr lang="ka-GE" sz="11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ka-GE" sz="1100" i="1" smtClean="0">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100" i="1">
                        <a:latin typeface="Cambria Math" panose="02040503050406030204" pitchFamily="18" charset="0"/>
                        <a:ea typeface="Calibri" panose="020F0502020204030204" pitchFamily="34" charset="0"/>
                        <a:cs typeface="Times New Roman" panose="02020603050405020304" pitchFamily="18" charset="0"/>
                      </a:rPr>
                      <m:t>𝜈</m:t>
                    </m:r>
                    <m:r>
                      <a:rPr lang="ka-GE" sz="1100" i="1">
                        <a:latin typeface="Cambria Math" panose="02040503050406030204" pitchFamily="18" charset="0"/>
                        <a:ea typeface="Calibri" panose="020F0502020204030204" pitchFamily="34" charset="0"/>
                        <a:cs typeface="Times New Roman" panose="02020603050405020304" pitchFamily="18" charset="0"/>
                      </a:rPr>
                      <m:t>(</m:t>
                    </m:r>
                    <m:r>
                      <a:rPr lang="ka-GE" sz="1100" i="1">
                        <a:latin typeface="Cambria Math" panose="02040503050406030204" pitchFamily="18" charset="0"/>
                        <a:ea typeface="Calibri" panose="020F0502020204030204" pitchFamily="34" charset="0"/>
                        <a:cs typeface="Times New Roman" panose="02020603050405020304" pitchFamily="18" charset="0"/>
                      </a:rPr>
                      <m:t>𝑥</m:t>
                    </m:r>
                    <m:r>
                      <a:rPr lang="ka-GE" sz="1100" i="1">
                        <a:latin typeface="Cambria Math" panose="02040503050406030204" pitchFamily="18" charset="0"/>
                        <a:ea typeface="Calibri" panose="020F0502020204030204" pitchFamily="34" charset="0"/>
                        <a:cs typeface="Times New Roman" panose="02020603050405020304" pitchFamily="18" charset="0"/>
                      </a:rPr>
                      <m:t>)∈[0,1]</m:t>
                    </m:r>
                  </m:oMath>
                </a14:m>
                <a:endParaRPr lang="en-US" sz="1100" dirty="0"/>
              </a:p>
              <a:p>
                <a:pPr lvl="2" indent="0">
                  <a:lnSpc>
                    <a:spcPct val="95000"/>
                  </a:lnSpc>
                  <a:buNone/>
                </a:pPr>
                <a:endParaRPr lang="ka-GE" sz="1100" dirty="0"/>
              </a:p>
              <a:p>
                <a:pPr>
                  <a:lnSpc>
                    <a:spcPct val="95000"/>
                  </a:lnSpc>
                </a:pPr>
                <a:endParaRPr lang="en-US" sz="1300" dirty="0"/>
              </a:p>
            </p:txBody>
          </p:sp>
        </mc:Choice>
        <mc:Fallback xmlns="">
          <p:sp>
            <p:nvSpPr>
              <p:cNvPr id="3" name="Content Placeholder 2">
                <a:extLst>
                  <a:ext uri="{FF2B5EF4-FFF2-40B4-BE49-F238E27FC236}">
                    <a16:creationId xmlns:a16="http://schemas.microsoft.com/office/drawing/2014/main" id="{5ED36E2A-2211-413D-98DC-0A40221A76AE}"/>
                  </a:ext>
                </a:extLst>
              </p:cNvPr>
              <p:cNvSpPr>
                <a:spLocks noGrp="1" noRot="1" noChangeAspect="1" noMove="1" noResize="1" noEditPoints="1" noAdjustHandles="1" noChangeArrowheads="1" noChangeShapeType="1" noTextEdit="1"/>
              </p:cNvSpPr>
              <p:nvPr>
                <p:ph idx="1"/>
              </p:nvPr>
            </p:nvSpPr>
            <p:spPr>
              <a:xfrm>
                <a:off x="1156447" y="2171858"/>
                <a:ext cx="5758020" cy="3927190"/>
              </a:xfrm>
              <a:blipFill>
                <a:blip r:embed="rId3"/>
                <a:stretch>
                  <a:fillRect l="-318" t="-620"/>
                </a:stretch>
              </a:blipFill>
            </p:spPr>
            <p:txBody>
              <a:bodyPr/>
              <a:lstStyle/>
              <a:p>
                <a:r>
                  <a:rPr lang="en-US">
                    <a:noFill/>
                  </a:rPr>
                  <a:t> </a:t>
                </a:r>
              </a:p>
            </p:txBody>
          </p:sp>
        </mc:Fallback>
      </mc:AlternateContent>
      <p:pic>
        <p:nvPicPr>
          <p:cNvPr id="5" name="Picture 4" descr="Diagram&#10;&#10;Description automatically generated">
            <a:extLst>
              <a:ext uri="{FF2B5EF4-FFF2-40B4-BE49-F238E27FC236}">
                <a16:creationId xmlns:a16="http://schemas.microsoft.com/office/drawing/2014/main" id="{0ACD05DF-681C-4CE1-ABC0-A90395A9D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448" y="2171857"/>
            <a:ext cx="3839571" cy="3273234"/>
          </a:xfrm>
          <a:prstGeom prst="rect">
            <a:avLst/>
          </a:prstGeom>
        </p:spPr>
      </p:pic>
    </p:spTree>
    <p:extLst>
      <p:ext uri="{BB962C8B-B14F-4D97-AF65-F5344CB8AC3E}">
        <p14:creationId xmlns:p14="http://schemas.microsoft.com/office/powerpoint/2010/main" val="32198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4838-A685-4FE7-A456-75769F60043C}"/>
              </a:ext>
            </a:extLst>
          </p:cNvPr>
          <p:cNvSpPr>
            <a:spLocks noGrp="1"/>
          </p:cNvSpPr>
          <p:nvPr>
            <p:ph type="title"/>
          </p:nvPr>
        </p:nvSpPr>
        <p:spPr>
          <a:xfrm>
            <a:off x="1517904" y="941294"/>
            <a:ext cx="9144000" cy="887506"/>
          </a:xfrm>
        </p:spPr>
        <p:txBody>
          <a:bodyPr>
            <a:noAutofit/>
          </a:bodyPr>
          <a:lstStyle/>
          <a:p>
            <a:pPr algn="ctr"/>
            <a:r>
              <a:rPr lang="en-US" sz="2800" dirty="0"/>
              <a:t>q-</a:t>
            </a:r>
            <a:r>
              <a:rPr lang="ka-GE" sz="2800" dirty="0"/>
              <a:t>რანგ ორთოწყვილურ ფაზი-რიცხვები</a:t>
            </a:r>
            <a:br>
              <a:rPr lang="ka-GE" sz="2800" dirty="0"/>
            </a:br>
            <a:r>
              <a:rPr lang="ka-GE" sz="2000" dirty="0"/>
              <a:t>ოპერაციები</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8A99F7-CEAA-4F52-B050-BD89031EBF9A}"/>
                  </a:ext>
                </a:extLst>
              </p:cNvPr>
              <p:cNvSpPr>
                <a:spLocks noGrp="1"/>
              </p:cNvSpPr>
              <p:nvPr>
                <p:ph idx="1"/>
              </p:nvPr>
            </p:nvSpPr>
            <p:spPr>
              <a:xfrm>
                <a:off x="1517904" y="1981200"/>
                <a:ext cx="9144000" cy="4117848"/>
              </a:xfrm>
            </p:spPr>
            <p:txBody>
              <a:bodyPr/>
              <a:lstStyle/>
              <a:p>
                <a:r>
                  <a:rPr lang="ka-GE" sz="2400" dirty="0"/>
                  <a:t>შეკრება</a:t>
                </a:r>
              </a:p>
              <a:p>
                <a:pPr lvl="1" algn="ctr"/>
                <a14:m>
                  <m:oMath xmlns:m="http://schemas.openxmlformats.org/officeDocument/2006/math">
                    <m:sSub>
                      <m:sSubPr>
                        <m:ctrlPr>
                          <a:rPr lang="en-US" sz="1800"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&lt;(</m:t>
                    </m:r>
                    <m:sSup>
                      <m:sSupPr>
                        <m:ctrlPr>
                          <a:rPr lang="en-US" sz="1800" i="1">
                            <a:effectLst/>
                            <a:latin typeface="Cambria Math" panose="02040503050406030204" pitchFamily="18" charset="0"/>
                          </a:rPr>
                        </m:ctrlPr>
                      </m:sSupPr>
                      <m:e>
                        <m:sSup>
                          <m:sSupPr>
                            <m:ctrlPr>
                              <a:rPr lang="en-US" sz="1800" i="1">
                                <a:effectLst/>
                                <a:latin typeface="Cambria Math" panose="02040503050406030204" pitchFamily="18" charset="0"/>
                              </a:rPr>
                            </m:ctrlPr>
                          </m:sSupPr>
                          <m:e>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rPr>
                            </m:ctrlPr>
                          </m:sSupPr>
                          <m:e>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rPr>
                            </m:ctrlPr>
                          </m:sSupPr>
                          <m:e>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sSup>
                          <m:sSupPr>
                            <m:ctrlPr>
                              <a:rPr lang="en-US" sz="1800" i="1">
                                <a:effectLst/>
                                <a:latin typeface="Cambria Math" panose="02040503050406030204" pitchFamily="18" charset="0"/>
                              </a:rPr>
                            </m:ctrlPr>
                          </m:sSupPr>
                          <m:e>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&gt;</m:t>
                    </m:r>
                  </m:oMath>
                </a14:m>
                <a:r>
                  <a:rPr lang="ka-GE" sz="1800" i="1" dirty="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800" dirty="0"/>
              </a:p>
              <a:p>
                <a:r>
                  <a:rPr lang="ka-GE" sz="2400" dirty="0"/>
                  <a:t>გამრავლება</a:t>
                </a:r>
              </a:p>
              <a:p>
                <a:pPr lvl="1"/>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d>
                            <m:dPr>
                              <m:ctrlPr>
                                <a:rPr lang="en-US" sz="1800" i="1">
                                  <a:effectLst/>
                                  <a:latin typeface="Cambria Math" panose="02040503050406030204" pitchFamily="18" charset="0"/>
                                  <a:ea typeface="Times New Roman" panose="02020603050405020304" pitchFamily="18" charset="0"/>
                                </a:rPr>
                              </m:ctrlPr>
                            </m:d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𝑞</m:t>
                                  </m:r>
                                </m:sup>
                              </m:sSup>
                            </m:e>
                          </m:d>
                          <m:d>
                            <m:dPr>
                              <m:ctrlPr>
                                <a:rPr lang="en-US" sz="1800" i="1">
                                  <a:effectLst/>
                                  <a:latin typeface="Cambria Math" panose="02040503050406030204" pitchFamily="18" charset="0"/>
                                  <a:ea typeface="Times New Roman" panose="02020603050405020304" pitchFamily="18" charset="0"/>
                                </a:rPr>
                              </m:ctrlPr>
                            </m:d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𝑞</m:t>
                                  </m:r>
                                </m:sup>
                              </m:sSup>
                            </m:e>
                          </m:d>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𝑞</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&gt;</m:t>
                      </m:r>
                    </m:oMath>
                  </m:oMathPara>
                </a14:m>
                <a:endParaRPr lang="ka-GE" sz="1800" dirty="0"/>
              </a:p>
              <a:p>
                <a:r>
                  <a:rPr lang="ka-GE" sz="2400" dirty="0"/>
                  <a:t>სკალარზე გამრავლება</a:t>
                </a:r>
              </a:p>
              <a:p>
                <a:pPr lvl="1"/>
                <a14:m>
                  <m:oMathPara xmlns:m="http://schemas.openxmlformats.org/officeDocument/2006/math">
                    <m:oMathParaPr>
                      <m:jc m:val="centerGroup"/>
                    </m:oMathParaPr>
                    <m:oMath xmlns:m="http://schemas.openxmlformats.org/officeDocument/2006/math">
                      <m:r>
                        <a:rPr lang="ka-GE" sz="1600" i="1" smtClean="0">
                          <a:effectLst/>
                          <a:latin typeface="Cambria Math" panose="02040503050406030204" pitchFamily="18" charset="0"/>
                          <a:ea typeface="Times New Roman" panose="02020603050405020304" pitchFamily="18" charset="0"/>
                          <a:cs typeface="Times New Roman" panose="02020603050405020304" pitchFamily="18" charset="0"/>
                        </a:rPr>
                        <m:t>𝜆</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𝑎</m:t>
                      </m:r>
                      <m:r>
                        <a:rPr lang="ka-GE" sz="1600" i="1">
                          <a:effectLst/>
                          <a:latin typeface="Cambria Math" panose="02040503050406030204" pitchFamily="18" charset="0"/>
                          <a:ea typeface="Calibri" panose="020F0502020204030204" pitchFamily="34" charset="0"/>
                          <a:cs typeface="Times New Roman" panose="02020603050405020304" pitchFamily="18" charset="0"/>
                        </a:rPr>
                        <m:t>= &lt;</m:t>
                      </m:r>
                      <m:sSup>
                        <m:sSupPr>
                          <m:ctrlPr>
                            <a:rPr lang="en-US" sz="1800" i="1">
                              <a:effectLst/>
                              <a:latin typeface="Cambria Math" panose="02040503050406030204" pitchFamily="18" charset="0"/>
                            </a:rPr>
                          </m:ctrlPr>
                        </m:sSupPr>
                        <m:e>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rPr>
                              </m:ctrlPr>
                            </m:sSupPr>
                            <m:e>
                              <m:d>
                                <m:dPr>
                                  <m:ctrlPr>
                                    <a:rPr lang="en-US" sz="1800" i="1">
                                      <a:effectLst/>
                                      <a:latin typeface="Cambria Math" panose="020405030504060302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rPr>
                                      </m:ctrlPr>
                                    </m:sSup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𝜇</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𝑞</m:t>
                                      </m:r>
                                    </m:sup>
                                  </m:sSup>
                                </m:e>
                              </m:d>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𝜆</m:t>
                              </m:r>
                            </m:sup>
                          </m:sSup>
                          <m:r>
                            <a:rPr lang="ka-GE"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ka-GE" sz="16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𝜆</m:t>
                          </m:r>
                        </m:sup>
                      </m:sSup>
                      <m:r>
                        <a:rPr lang="ka-GE" sz="1600" i="1">
                          <a:effectLst/>
                          <a:latin typeface="Cambria Math" panose="02040503050406030204" pitchFamily="18" charset="0"/>
                          <a:ea typeface="Calibri" panose="020F0502020204030204" pitchFamily="34" charset="0"/>
                          <a:cs typeface="Times New Roman" panose="02020603050405020304" pitchFamily="18" charset="0"/>
                        </a:rPr>
                        <m:t>&gt;</m:t>
                      </m:r>
                    </m:oMath>
                  </m:oMathPara>
                </a14:m>
                <a:endParaRPr lang="ka-GE" sz="1800" dirty="0"/>
              </a:p>
              <a:p>
                <a:r>
                  <a:rPr lang="ka-GE" sz="2400" dirty="0"/>
                  <a:t>ახარისხება</a:t>
                </a:r>
              </a:p>
              <a:p>
                <a:pPr lvl="1"/>
                <a14:m>
                  <m:oMathPara xmlns:m="http://schemas.openxmlformats.org/officeDocument/2006/math">
                    <m:oMathParaPr>
                      <m:jc m:val="centerGroup"/>
                    </m:oMathParaPr>
                    <m:oMath xmlns:m="http://schemas.openxmlformats.org/officeDocument/2006/math">
                      <m:sSup>
                        <m:sSupPr>
                          <m:ctrlPr>
                            <a:rPr lang="en-US" sz="1800" i="1" smtClean="0">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𝜆</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&lt;</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𝜆</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𝑞</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𝜆</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𝑞</m:t>
                          </m:r>
                        </m:sup>
                      </m:s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&gt;</m:t>
                      </m:r>
                    </m:oMath>
                  </m:oMathPara>
                </a14:m>
                <a:endParaRPr lang="ka-GE" sz="1800" dirty="0"/>
              </a:p>
              <a:p>
                <a:endParaRPr lang="en-US" dirty="0"/>
              </a:p>
            </p:txBody>
          </p:sp>
        </mc:Choice>
        <mc:Fallback xmlns="">
          <p:sp>
            <p:nvSpPr>
              <p:cNvPr id="3" name="Content Placeholder 2">
                <a:extLst>
                  <a:ext uri="{FF2B5EF4-FFF2-40B4-BE49-F238E27FC236}">
                    <a16:creationId xmlns:a16="http://schemas.microsoft.com/office/drawing/2014/main" id="{1B8A99F7-CEAA-4F52-B050-BD89031EBF9A}"/>
                  </a:ext>
                </a:extLst>
              </p:cNvPr>
              <p:cNvSpPr>
                <a:spLocks noGrp="1" noRot="1" noChangeAspect="1" noMove="1" noResize="1" noEditPoints="1" noAdjustHandles="1" noChangeArrowheads="1" noChangeShapeType="1" noTextEdit="1"/>
              </p:cNvSpPr>
              <p:nvPr>
                <p:ph idx="1"/>
              </p:nvPr>
            </p:nvSpPr>
            <p:spPr>
              <a:xfrm>
                <a:off x="1517904" y="1981200"/>
                <a:ext cx="9144000" cy="4117848"/>
              </a:xfrm>
              <a:blipFill>
                <a:blip r:embed="rId2"/>
                <a:stretch>
                  <a:fillRect l="-1067" t="-1331"/>
                </a:stretch>
              </a:blipFill>
            </p:spPr>
            <p:txBody>
              <a:bodyPr/>
              <a:lstStyle/>
              <a:p>
                <a:r>
                  <a:rPr lang="en-US">
                    <a:noFill/>
                  </a:rPr>
                  <a:t> </a:t>
                </a:r>
              </a:p>
            </p:txBody>
          </p:sp>
        </mc:Fallback>
      </mc:AlternateContent>
    </p:spTree>
    <p:extLst>
      <p:ext uri="{BB962C8B-B14F-4D97-AF65-F5344CB8AC3E}">
        <p14:creationId xmlns:p14="http://schemas.microsoft.com/office/powerpoint/2010/main" val="408748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E5D3-6A7E-482C-A96E-0A2AC9949903}"/>
              </a:ext>
            </a:extLst>
          </p:cNvPr>
          <p:cNvSpPr>
            <a:spLocks noGrp="1"/>
          </p:cNvSpPr>
          <p:nvPr>
            <p:ph type="title"/>
          </p:nvPr>
        </p:nvSpPr>
        <p:spPr>
          <a:xfrm>
            <a:off x="1517904" y="917267"/>
            <a:ext cx="9144000" cy="1037039"/>
          </a:xfrm>
        </p:spPr>
        <p:txBody>
          <a:bodyPr>
            <a:noAutofit/>
          </a:bodyPr>
          <a:lstStyle/>
          <a:p>
            <a:pPr algn="ctr"/>
            <a:r>
              <a:rPr lang="en-US" sz="3200" dirty="0"/>
              <a:t>q-</a:t>
            </a:r>
            <a:r>
              <a:rPr lang="ka-GE" sz="3200" dirty="0"/>
              <a:t>რანგ ფაზი-ორთოწყვილური რიცხვები</a:t>
            </a:r>
            <a:br>
              <a:rPr lang="ka-GE" sz="3200" dirty="0"/>
            </a:br>
            <a:r>
              <a:rPr lang="ka-GE" sz="1800" dirty="0"/>
              <a:t>სრული დალაგება</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75B419-F679-4CA8-9A2B-F59A09030944}"/>
                  </a:ext>
                </a:extLst>
              </p:cNvPr>
              <p:cNvSpPr>
                <a:spLocks noGrp="1"/>
              </p:cNvSpPr>
              <p:nvPr>
                <p:ph idx="1"/>
              </p:nvPr>
            </p:nvSpPr>
            <p:spPr>
              <a:xfrm>
                <a:off x="1517904" y="2079812"/>
                <a:ext cx="9144000" cy="4019236"/>
              </a:xfrm>
            </p:spPr>
            <p:txBody>
              <a:bodyPr/>
              <a:lstStyle/>
              <a:p>
                <a:r>
                  <a:rPr lang="en-US" dirty="0"/>
                  <a:t>Score </a:t>
                </a:r>
                <a:r>
                  <a:rPr lang="ka-GE" dirty="0"/>
                  <a:t>ფუნქცია</a:t>
                </a:r>
              </a:p>
              <a:p>
                <a:pPr lvl="1"/>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𝑆𝑐</m:t>
                      </m:r>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𝜇</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up>
                      </m:sSup>
                    </m:oMath>
                  </m:oMathPara>
                </a14:m>
                <a:endParaRPr lang="ka-GE" dirty="0"/>
              </a:p>
              <a:p>
                <a:r>
                  <a:rPr lang="en-US" dirty="0"/>
                  <a:t>Accuracy </a:t>
                </a:r>
                <a:r>
                  <a:rPr lang="ka-GE" dirty="0"/>
                  <a:t>ფუნქცია</a:t>
                </a:r>
              </a:p>
              <a:p>
                <a:pPr lvl="1"/>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𝐴𝑐</m:t>
                      </m:r>
                      <m:r>
                        <a:rPr lang="ka-GE" sz="1800" i="1" smtClean="0">
                          <a:effectLst/>
                          <a:latin typeface="Cambria Math" panose="02040503050406030204" pitchFamily="18" charset="0"/>
                          <a:ea typeface="Calibri" panose="020F0502020204030204" pitchFamily="34" charset="0"/>
                          <a:cs typeface="Times New Roman" panose="02020603050405020304" pitchFamily="18" charset="0"/>
                        </a:rPr>
                        <m:t>𝑐</m:t>
                      </m:r>
                      <m:d>
                        <m:dPr>
                          <m:ctrlPr>
                            <a:rPr lang="en-US" i="1">
                              <a:effectLst/>
                              <a:latin typeface="Cambria Math" panose="02040503050406030204" pitchFamily="18" charset="0"/>
                            </a:rPr>
                          </m:ctrlPr>
                        </m:d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Calibri" panose="020F0502020204030204" pitchFamily="34" charset="0"/>
                              <a:cs typeface="Times New Roman" panose="02020603050405020304" pitchFamily="18" charset="0"/>
                            </a:rPr>
                            <m:t>𝜇</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effectLst/>
                              <a:latin typeface="Cambria Math" panose="02040503050406030204" pitchFamily="18" charset="0"/>
                            </a:rPr>
                          </m:ctrlPr>
                        </m:sSup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up>
                      </m:sSup>
                    </m:oMath>
                  </m:oMathPara>
                </a14:m>
                <a:endParaRPr lang="ka-GE" dirty="0"/>
              </a:p>
              <a:p>
                <a:r>
                  <a:rPr lang="ka-GE" dirty="0"/>
                  <a:t>სრული დალაგება</a:t>
                </a:r>
                <a:endParaRPr lang="en-US" dirty="0"/>
              </a:p>
              <a:p>
                <a:pPr lvl="1"/>
                <a14:m>
                  <m:oMathPara xmlns:m="http://schemas.openxmlformats.org/officeDocument/2006/math">
                    <m:oMathParaPr>
                      <m:jc m:val="centerGroup"/>
                    </m:oMathParaPr>
                    <m:oMath xmlns:m="http://schemas.openxmlformats.org/officeDocument/2006/math">
                      <m:d>
                        <m:dPr>
                          <m:ctrlPr>
                            <a:rPr lang="en-US" i="1" smtClean="0">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effectLst/>
                                  <a:latin typeface="Cambria Math" panose="02040503050406030204" pitchFamily="18" charset="0"/>
                                  <a:ea typeface="Times New Roman" panose="02020603050405020304" pitchFamily="18" charset="0"/>
                                </a:rPr>
                              </m:ctrlPr>
                            </m:sSubPr>
                            <m:e>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&gt;</m:t>
                              </m:r>
                            </m:e>
                            <m:sub>
                              <m:r>
                                <a:rPr lang="ka-G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𝑆𝑐</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&gt;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𝑆𝑐</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e>
                            <m:e>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𝑆𝑐</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𝑆𝑐</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e>
                                    <m:e>
                                      <m:r>
                                        <a:rPr lang="ka-GE" sz="1800" i="1">
                                          <a:effectLst/>
                                          <a:latin typeface="Cambria Math" panose="02040503050406030204" pitchFamily="18" charset="0"/>
                                          <a:ea typeface="Calibri" panose="020F0502020204030204" pitchFamily="34" charset="0"/>
                                          <a:cs typeface="Times New Roman" panose="02020603050405020304" pitchFamily="18" charset="0"/>
                                        </a:rPr>
                                        <m:t>𝐴𝑐𝑐</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ka-GE" sz="1800" i="1">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𝐴𝑐𝑐</m:t>
                                          </m:r>
                                          <m:r>
                                            <a:rPr lang="ka-GE" sz="1800" i="1">
                                              <a:effectLst/>
                                              <a:latin typeface="Cambria Math" panose="02040503050406030204" pitchFamily="18" charset="0"/>
                                              <a:ea typeface="Calibri" panose="020F0502020204030204" pitchFamily="34" charset="0"/>
                                              <a:cs typeface="Times New Roman" panose="02020603050405020304" pitchFamily="18" charset="0"/>
                                            </a:rPr>
                                            <m:t>(</m:t>
                                          </m:r>
                                          <m:r>
                                            <a:rPr lang="ka-GE"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e>
                                  </m:eqArr>
                                </m:e>
                              </m:d>
                            </m:e>
                          </m:eqArr>
                        </m:e>
                      </m:d>
                    </m:oMath>
                  </m:oMathPara>
                </a14:m>
                <a:endParaRPr lang="ka-GE" dirty="0"/>
              </a:p>
              <a:p>
                <a:pPr lvl="1" algn="ctr"/>
                <a:endParaRPr lang="ka-GE" sz="1800" i="1" dirty="0">
                  <a:latin typeface="Sylfaen" panose="010A0502050306030303" pitchFamily="18" charset="0"/>
                  <a:ea typeface="Times New Roman" panose="02020603050405020304" pitchFamily="18" charset="0"/>
                  <a:cs typeface="Times New Roman" panose="02020603050405020304" pitchFamily="18" charset="0"/>
                </a:endParaRPr>
              </a:p>
              <a:p>
                <a:pPr lvl="1"/>
                <a:endParaRPr lang="ka-GE" sz="1800" i="1" dirty="0">
                  <a:effectLst/>
                  <a:latin typeface="Sylfaen" panose="010A0502050306030303" pitchFamily="18" charset="0"/>
                  <a:ea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C75B419-F679-4CA8-9A2B-F59A09030944}"/>
                  </a:ext>
                </a:extLst>
              </p:cNvPr>
              <p:cNvSpPr>
                <a:spLocks noGrp="1" noRot="1" noChangeAspect="1" noMove="1" noResize="1" noEditPoints="1" noAdjustHandles="1" noChangeArrowheads="1" noChangeShapeType="1" noTextEdit="1"/>
              </p:cNvSpPr>
              <p:nvPr>
                <p:ph idx="1"/>
              </p:nvPr>
            </p:nvSpPr>
            <p:spPr>
              <a:xfrm>
                <a:off x="1517904" y="2079812"/>
                <a:ext cx="9144000" cy="4019236"/>
              </a:xfrm>
              <a:blipFill>
                <a:blip r:embed="rId2"/>
                <a:stretch>
                  <a:fillRect l="-1200" t="-1515"/>
                </a:stretch>
              </a:blipFill>
            </p:spPr>
            <p:txBody>
              <a:bodyPr/>
              <a:lstStyle/>
              <a:p>
                <a:r>
                  <a:rPr lang="en-US">
                    <a:noFill/>
                  </a:rPr>
                  <a:t> </a:t>
                </a:r>
              </a:p>
            </p:txBody>
          </p:sp>
        </mc:Fallback>
      </mc:AlternateContent>
    </p:spTree>
    <p:extLst>
      <p:ext uri="{BB962C8B-B14F-4D97-AF65-F5344CB8AC3E}">
        <p14:creationId xmlns:p14="http://schemas.microsoft.com/office/powerpoint/2010/main" val="51885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DBC7-E107-45C8-8742-6DA73A013251}"/>
              </a:ext>
            </a:extLst>
          </p:cNvPr>
          <p:cNvSpPr>
            <a:spLocks noGrp="1"/>
          </p:cNvSpPr>
          <p:nvPr>
            <p:ph type="title"/>
          </p:nvPr>
        </p:nvSpPr>
        <p:spPr>
          <a:xfrm>
            <a:off x="1201271" y="758952"/>
            <a:ext cx="9843247" cy="1222248"/>
          </a:xfrm>
        </p:spPr>
        <p:txBody>
          <a:bodyPr>
            <a:noAutofit/>
          </a:bodyPr>
          <a:lstStyle/>
          <a:p>
            <a:pPr algn="ctr"/>
            <a:r>
              <a:rPr lang="ka-GE" sz="2800" dirty="0"/>
              <a:t>სამედიცინო დიაგნოზის დასმა - </a:t>
            </a:r>
            <a:br>
              <a:rPr lang="ka-GE" sz="2800" dirty="0"/>
            </a:br>
            <a:r>
              <a:rPr lang="ka-GE" sz="2800" dirty="0"/>
              <a:t>მრავალატრიბუტიან არამკაფიო გარემოში გადაწყვეტილების მიღების პროცესი</a:t>
            </a:r>
            <a:endParaRPr lang="en-US" sz="2800" dirty="0"/>
          </a:p>
        </p:txBody>
      </p:sp>
      <p:sp>
        <p:nvSpPr>
          <p:cNvPr id="3" name="Content Placeholder 2">
            <a:extLst>
              <a:ext uri="{FF2B5EF4-FFF2-40B4-BE49-F238E27FC236}">
                <a16:creationId xmlns:a16="http://schemas.microsoft.com/office/drawing/2014/main" id="{7FF730BF-0180-4ADD-BA10-44F7A35F88FD}"/>
              </a:ext>
            </a:extLst>
          </p:cNvPr>
          <p:cNvSpPr>
            <a:spLocks noGrp="1"/>
          </p:cNvSpPr>
          <p:nvPr>
            <p:ph idx="1"/>
          </p:nvPr>
        </p:nvSpPr>
        <p:spPr>
          <a:xfrm>
            <a:off x="1517904" y="2169459"/>
            <a:ext cx="9144000" cy="3929589"/>
          </a:xfrm>
        </p:spPr>
        <p:txBody>
          <a:bodyPr>
            <a:normAutofit/>
          </a:bodyPr>
          <a:lstStyle/>
          <a:p>
            <a:r>
              <a:rPr lang="ka-GE" sz="2400" dirty="0"/>
              <a:t>შესაძლო დიაგნოზები - ალტერნატივები</a:t>
            </a:r>
          </a:p>
          <a:p>
            <a:r>
              <a:rPr lang="ka-GE" sz="2400" dirty="0"/>
              <a:t>სიმპტომები - ატრიბუტები</a:t>
            </a:r>
          </a:p>
          <a:p>
            <a:r>
              <a:rPr lang="ka-GE" sz="2400" dirty="0"/>
              <a:t>ურთიერთმოქმედი სიმპტომები - ფოკალური ელემენტები</a:t>
            </a:r>
            <a:endParaRPr lang="en-US" sz="2400" dirty="0"/>
          </a:p>
        </p:txBody>
      </p:sp>
    </p:spTree>
    <p:extLst>
      <p:ext uri="{BB962C8B-B14F-4D97-AF65-F5344CB8AC3E}">
        <p14:creationId xmlns:p14="http://schemas.microsoft.com/office/powerpoint/2010/main" val="88516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E1A3-EADB-475A-B9ED-1D8C251268C3}"/>
              </a:ext>
            </a:extLst>
          </p:cNvPr>
          <p:cNvSpPr>
            <a:spLocks noGrp="1"/>
          </p:cNvSpPr>
          <p:nvPr>
            <p:ph type="title"/>
          </p:nvPr>
        </p:nvSpPr>
        <p:spPr>
          <a:xfrm>
            <a:off x="1517904" y="917267"/>
            <a:ext cx="9144000" cy="812921"/>
          </a:xfrm>
        </p:spPr>
        <p:txBody>
          <a:bodyPr>
            <a:normAutofit/>
          </a:bodyPr>
          <a:lstStyle/>
          <a:p>
            <a:pPr algn="ctr"/>
            <a:r>
              <a:rPr lang="ka-GE" sz="3600" dirty="0"/>
              <a:t>დემპსტერ-შეიფერის მონაცემთა ტანი</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EEF702-078D-46F9-AC17-38B1A2EE5D07}"/>
                  </a:ext>
                </a:extLst>
              </p:cNvPr>
              <p:cNvSpPr>
                <a:spLocks noGrp="1"/>
              </p:cNvSpPr>
              <p:nvPr>
                <p:ph idx="1"/>
              </p:nvPr>
            </p:nvSpPr>
            <p:spPr>
              <a:xfrm>
                <a:off x="1517904" y="1882589"/>
                <a:ext cx="9144000" cy="4216460"/>
              </a:xfrm>
            </p:spPr>
            <p:txBody>
              <a:bodyPr/>
              <a:lstStyle/>
              <a:p>
                <a:r>
                  <a:rPr lang="ka-GE" sz="2400" dirty="0"/>
                  <a:t>ფორმალური განმარტება</a:t>
                </a:r>
              </a:p>
              <a:p>
                <a:pPr lvl="1"/>
                <a:r>
                  <a:rPr lang="ka-GE" dirty="0"/>
                  <a:t>ალტერნატივები: </a:t>
                </a:r>
                <a14:m>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ka-GE" sz="1800" dirty="0">
                    <a:effectLst/>
                    <a:latin typeface="Sylfaen" panose="010A0502050306030303" pitchFamily="18" charset="0"/>
                    <a:ea typeface="Times New Roman" panose="02020603050405020304" pitchFamily="18" charset="0"/>
                    <a:cs typeface="Times New Roman" panose="02020603050405020304" pitchFamily="18" charset="0"/>
                  </a:rPr>
                  <a:t> </a:t>
                </a:r>
              </a:p>
              <a:p>
                <a:pPr lvl="1"/>
                <a:r>
                  <a:rPr lang="ka-GE" dirty="0"/>
                  <a:t>ატრიბუტები/კრიტერიუმები: </a:t>
                </a:r>
                <a14:m>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sz="1800"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i="1">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ka-GE" sz="18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endParaRPr lang="ka-GE" dirty="0"/>
              </a:p>
              <a:p>
                <a:pPr lvl="1"/>
                <a:r>
                  <a:rPr lang="ka-GE" dirty="0"/>
                  <a:t>ფოკალური ელემენტები: </a:t>
                </a:r>
                <a14:m>
                  <m:oMath xmlns:m="http://schemas.openxmlformats.org/officeDocument/2006/math">
                    <m:sSub>
                      <m:sSubPr>
                        <m:ctrlPr>
                          <a:rPr lang="en-US" i="1" smtClean="0">
                            <a:effectLst/>
                            <a:latin typeface="Cambria Math" panose="02040503050406030204" pitchFamily="18" charset="0"/>
                          </a:rPr>
                        </m:ctrlPr>
                      </m:sSubPr>
                      <m:e>
                        <m:r>
                          <a:rPr lang="ka-GE" sz="1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ka-GE" sz="18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ka-GE" sz="1800" b="0" i="1" smtClean="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rPr>
                        </m:ctrlPr>
                      </m:sSubPr>
                      <m:e>
                        <m:r>
                          <a:rPr lang="ka-GE" i="1">
                            <a:latin typeface="Cambria Math" panose="02040503050406030204" pitchFamily="18" charset="0"/>
                          </a:rPr>
                          <m:t>𝐵</m:t>
                        </m:r>
                      </m:e>
                      <m:sub>
                        <m:r>
                          <a:rPr lang="en-US" b="0" i="1" smtClean="0">
                            <a:latin typeface="Cambria Math" panose="02040503050406030204" pitchFamily="18" charset="0"/>
                          </a:rPr>
                          <m:t>𝑞</m:t>
                        </m:r>
                      </m:sub>
                    </m:sSub>
                  </m:oMath>
                </a14:m>
                <a:endParaRPr lang="en-US" dirty="0"/>
              </a:p>
              <a:p>
                <a:pPr lvl="1"/>
                <a:r>
                  <a:rPr lang="ka-GE" dirty="0"/>
                  <a:t>ფოკალური ალბათობის ფუნქცია </a:t>
                </a:r>
                <a:r>
                  <a:rPr lang="en-US" dirty="0"/>
                  <a:t>m</a:t>
                </a:r>
              </a:p>
              <a:p>
                <a:pPr marL="864108" lvl="4" indent="-342900" algn="just">
                  <a:lnSpc>
                    <a:spcPct val="150000"/>
                  </a:lnSpc>
                  <a:spcBef>
                    <a:spcPts val="0"/>
                  </a:spcBef>
                  <a:buFont typeface="Times New Roman" panose="02020603050405020304" pitchFamily="18" charset="0"/>
                  <a:buAutoNum type="arabicPeriod"/>
                </a:pPr>
                <a14:m>
                  <m:oMath xmlns:m="http://schemas.openxmlformats.org/officeDocument/2006/math">
                    <m:r>
                      <a:rPr lang="ka-GE" sz="1600" i="1" smtClean="0">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𝜖</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[0, 1]</m:t>
                    </m:r>
                  </m:oMath>
                </a14:m>
                <a:r>
                  <a:rPr lang="ka-GE" sz="16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4108" lvl="4" indent="-342900" algn="just">
                  <a:lnSpc>
                    <a:spcPct val="150000"/>
                  </a:lnSpc>
                  <a:spcBef>
                    <a:spcPts val="0"/>
                  </a:spcBef>
                  <a:buFont typeface="Times New Roman" panose="02020603050405020304" pitchFamily="18" charset="0"/>
                  <a:buAutoNum type="arabicPeriod"/>
                </a:pPr>
                <a14:m>
                  <m:oMath xmlns:m="http://schemas.openxmlformats.org/officeDocument/2006/math">
                    <m:nary>
                      <m:nary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𝑛</m:t>
                        </m:r>
                      </m:sup>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e>
                    </m:nary>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ka-GE" sz="1600" i="1"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4108" lvl="4" indent="-342900" algn="just">
                  <a:lnSpc>
                    <a:spcPct val="150000"/>
                  </a:lnSpc>
                  <a:spcBef>
                    <a:spcPts val="0"/>
                  </a:spcBef>
                  <a:spcAft>
                    <a:spcPts val="800"/>
                  </a:spcAft>
                  <a:buFont typeface="Times New Roman" panose="02020603050405020304" pitchFamily="18" charset="0"/>
                  <a:buAutoNum type="arabicPeriod"/>
                </a:pPr>
                <a14:m>
                  <m:oMath xmlns:m="http://schemas.openxmlformats.org/officeDocument/2006/math">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=0 ∀</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ka-GE" sz="1600" i="1"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US" dirty="0"/>
              </a:p>
            </p:txBody>
          </p:sp>
        </mc:Choice>
        <mc:Fallback xmlns="">
          <p:sp>
            <p:nvSpPr>
              <p:cNvPr id="3" name="Content Placeholder 2">
                <a:extLst>
                  <a:ext uri="{FF2B5EF4-FFF2-40B4-BE49-F238E27FC236}">
                    <a16:creationId xmlns:a16="http://schemas.microsoft.com/office/drawing/2014/main" id="{77EEF702-078D-46F9-AC17-38B1A2EE5D07}"/>
                  </a:ext>
                </a:extLst>
              </p:cNvPr>
              <p:cNvSpPr>
                <a:spLocks noGrp="1" noRot="1" noChangeAspect="1" noMove="1" noResize="1" noEditPoints="1" noAdjustHandles="1" noChangeArrowheads="1" noChangeShapeType="1" noTextEdit="1"/>
              </p:cNvSpPr>
              <p:nvPr>
                <p:ph idx="1"/>
              </p:nvPr>
            </p:nvSpPr>
            <p:spPr>
              <a:xfrm>
                <a:off x="1517904" y="1882589"/>
                <a:ext cx="9144000" cy="4216460"/>
              </a:xfrm>
              <a:blipFill>
                <a:blip r:embed="rId3"/>
                <a:stretch>
                  <a:fillRect l="-1067" t="-1301"/>
                </a:stretch>
              </a:blipFill>
            </p:spPr>
            <p:txBody>
              <a:bodyPr/>
              <a:lstStyle/>
              <a:p>
                <a:r>
                  <a:rPr lang="en-US">
                    <a:noFill/>
                  </a:rPr>
                  <a:t> </a:t>
                </a:r>
              </a:p>
            </p:txBody>
          </p:sp>
        </mc:Fallback>
      </mc:AlternateContent>
    </p:spTree>
    <p:extLst>
      <p:ext uri="{BB962C8B-B14F-4D97-AF65-F5344CB8AC3E}">
        <p14:creationId xmlns:p14="http://schemas.microsoft.com/office/powerpoint/2010/main" val="275666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D287-93F7-4BE1-AEF8-816A416E6967}"/>
              </a:ext>
            </a:extLst>
          </p:cNvPr>
          <p:cNvSpPr>
            <a:spLocks noGrp="1"/>
          </p:cNvSpPr>
          <p:nvPr>
            <p:ph type="title"/>
          </p:nvPr>
        </p:nvSpPr>
        <p:spPr>
          <a:xfrm>
            <a:off x="1656419" y="724767"/>
            <a:ext cx="8879162" cy="753533"/>
          </a:xfrm>
        </p:spPr>
        <p:txBody>
          <a:bodyPr>
            <a:noAutofit/>
          </a:bodyPr>
          <a:lstStyle/>
          <a:p>
            <a:pPr algn="ctr"/>
            <a:r>
              <a:rPr lang="ka-GE" sz="2400" dirty="0"/>
              <a:t>დემპსტერ-შეიფერის მონაცემთა ტანი</a:t>
            </a:r>
            <a:br>
              <a:rPr lang="en-US" sz="2800" dirty="0"/>
            </a:br>
            <a:r>
              <a:rPr lang="ka-GE" sz="1800" dirty="0"/>
              <a:t>გადაწყვეტილების მიღების პროცესი</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74E764-09A7-405F-8C7E-F28F1C87D438}"/>
                  </a:ext>
                </a:extLst>
              </p:cNvPr>
              <p:cNvSpPr>
                <a:spLocks noGrp="1"/>
              </p:cNvSpPr>
              <p:nvPr>
                <p:ph idx="1"/>
              </p:nvPr>
            </p:nvSpPr>
            <p:spPr>
              <a:xfrm>
                <a:off x="1517905" y="1801906"/>
                <a:ext cx="4992962" cy="4297142"/>
              </a:xfrm>
            </p:spPr>
            <p:txBody>
              <a:bodyPr>
                <a:normAutofit/>
              </a:bodyPr>
              <a:lstStyle/>
              <a:p>
                <a:endParaRPr lang="en-US" sz="1600" dirty="0">
                  <a:latin typeface="Sylfaen" panose="010A0502050306030303" pitchFamily="18" charset="0"/>
                </a:endParaRPr>
              </a:p>
              <a:p>
                <a:endParaRPr lang="en-US" sz="1600" dirty="0">
                  <a:latin typeface="Sylfaen" panose="010A0502050306030303" pitchFamily="18" charset="0"/>
                </a:endParaRPr>
              </a:p>
              <a:p>
                <a:endParaRPr lang="en-US" sz="1600" dirty="0">
                  <a:latin typeface="Sylfaen" panose="010A0502050306030303" pitchFamily="18" charset="0"/>
                </a:endParaRPr>
              </a:p>
              <a:p>
                <a:endParaRPr lang="en-US" sz="1600" dirty="0">
                  <a:latin typeface="Sylfaen" panose="010A0502050306030303" pitchFamily="18" charset="0"/>
                </a:endParaRPr>
              </a:p>
              <a:p>
                <a:pPr>
                  <a:lnSpc>
                    <a:spcPct val="100000"/>
                  </a:lnSpc>
                  <a:buFont typeface="+mj-lt"/>
                  <a:buAutoNum type="arabicPeriod"/>
                </a:pPr>
                <a:r>
                  <a:rPr lang="ka-GE" sz="1600" dirty="0">
                    <a:latin typeface="Sylfaen" panose="010A0502050306030303" pitchFamily="18" charset="0"/>
                  </a:rPr>
                  <a:t>სარგებლიანობათა კოლექციის </a:t>
                </a:r>
                <a14:m>
                  <m:oMath xmlns:m="http://schemas.openxmlformats.org/officeDocument/2006/math">
                    <m:r>
                      <a:rPr lang="en-US" sz="1600" b="0" i="1" smtClean="0">
                        <a:latin typeface="Cambria Math" panose="02040503050406030204" pitchFamily="18" charset="0"/>
                      </a:rPr>
                      <m:t>𝑀</m:t>
                    </m:r>
                  </m:oMath>
                </a14:m>
                <a:r>
                  <a:rPr lang="en-US" sz="1600" dirty="0">
                    <a:latin typeface="Sylfaen" panose="010A0502050306030303" pitchFamily="18" charset="0"/>
                  </a:rPr>
                  <a:t> </a:t>
                </a:r>
                <a:r>
                  <a:rPr lang="ka-GE" sz="1600" dirty="0">
                    <a:latin typeface="Sylfaen" panose="010A0502050306030303" pitchFamily="18" charset="0"/>
                  </a:rPr>
                  <a:t>მატრიცის აგება</a:t>
                </a:r>
              </a:p>
              <a:p>
                <a:pPr marL="708660" lvl="1" indent="-342900">
                  <a:lnSpc>
                    <a:spcPct val="100000"/>
                  </a:lnSpc>
                  <a:buFont typeface="Arial" panose="020B0604020202020204" pitchFamily="34" charset="0"/>
                  <a:buChar char="•"/>
                </a:pPr>
                <a14:m>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rPr>
                        </m:ctrlPr>
                      </m:sSub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400" i="1">
                            <a:effectLst/>
                            <a:latin typeface="Cambria Math" panose="02040503050406030204" pitchFamily="18" charset="0"/>
                            <a:ea typeface="Times New Roman" panose="02020603050405020304" pitchFamily="18" charset="0"/>
                          </a:rPr>
                        </m:ctrlPr>
                      </m:dPr>
                      <m:e>
                        <m:sSub>
                          <m:sSubPr>
                            <m:ctrlPr>
                              <a:rPr lang="en-US" sz="1400" i="1">
                                <a:effectLst/>
                                <a:latin typeface="Cambria Math" panose="02040503050406030204" pitchFamily="18" charset="0"/>
                                <a:ea typeface="Times New Roman" panose="02020603050405020304" pitchFamily="18" charset="0"/>
                              </a:rPr>
                            </m:ctrlPr>
                          </m:sSub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𝑖h</m:t>
                            </m:r>
                          </m:sub>
                        </m:s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 </m:t>
                        </m:r>
                      </m:e>
                    </m:d>
                    <m:sSub>
                      <m:sSubPr>
                        <m:ctrlPr>
                          <a:rPr lang="en-US" sz="1400" i="1">
                            <a:effectLst/>
                            <a:latin typeface="Cambria Math" panose="02040503050406030204" pitchFamily="18" charset="0"/>
                            <a:ea typeface="Times New Roman" panose="02020603050405020304" pitchFamily="18" charset="0"/>
                          </a:rPr>
                        </m:ctrlPr>
                      </m:sSub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h</m:t>
                        </m:r>
                      </m:sub>
                    </m:s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rPr>
                        </m:ctrlPr>
                      </m:sSubPr>
                      <m:e>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ka-GE"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ka-GE" sz="12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200" dirty="0">
                  <a:effectLst/>
                  <a:latin typeface="Sylfaen" panose="010A0502050306030303" pitchFamily="18" charset="0"/>
                  <a:ea typeface="Times New Roman" panose="02020603050405020304" pitchFamily="18" charset="0"/>
                  <a:cs typeface="Times New Roman" panose="02020603050405020304" pitchFamily="18" charset="0"/>
                </a:endParaRPr>
              </a:p>
              <a:p>
                <a:pPr>
                  <a:lnSpc>
                    <a:spcPct val="100000"/>
                  </a:lnSpc>
                  <a:buFont typeface="+mj-lt"/>
                  <a:buAutoNum type="arabicPeriod"/>
                </a:pP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აგრეგირებული სარგებლიანობების (</a:t>
                </a:r>
                <a14:m>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oMath>
                </a14:m>
                <a:r>
                  <a:rPr lang="ka-GE" sz="1600" dirty="0">
                    <a:effectLst/>
                    <a:latin typeface="Sylfaen" panose="010A0502050306030303" pitchFamily="18" charset="0"/>
                    <a:ea typeface="Times New Roman" panose="02020603050405020304" pitchFamily="18" charset="0"/>
                    <a:cs typeface="Times New Roman" panose="02020603050405020304" pitchFamily="18" charset="0"/>
                  </a:rPr>
                  <a:t>) გამოთვლა;</a:t>
                </a:r>
              </a:p>
              <a:p>
                <a:pPr>
                  <a:lnSpc>
                    <a:spcPct val="100000"/>
                  </a:lnSpc>
                  <a:buFont typeface="+mj-lt"/>
                  <a:buAutoNum type="arabicPeriod"/>
                </a:pPr>
                <a:r>
                  <a:rPr lang="ka-GE" sz="1600" dirty="0">
                    <a:latin typeface="Sylfaen" panose="010A0502050306030303" pitchFamily="18" charset="0"/>
                    <a:ea typeface="Times New Roman" panose="02020603050405020304" pitchFamily="18" charset="0"/>
                    <a:cs typeface="Times New Roman" panose="02020603050405020304" pitchFamily="18" charset="0"/>
                  </a:rPr>
                  <a:t>ზოგადი მოსალოდნელი მნიშვნელობის (</a:t>
                </a:r>
                <a14:m>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rPr>
                        </m:ctrlPr>
                      </m:sSub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ka-GE" sz="1600" dirty="0">
                    <a:latin typeface="Sylfaen" panose="010A0502050306030303" pitchFamily="18" charset="0"/>
                    <a:ea typeface="Times New Roman" panose="02020603050405020304" pitchFamily="18" charset="0"/>
                    <a:cs typeface="Times New Roman" panose="02020603050405020304" pitchFamily="18" charset="0"/>
                  </a:rPr>
                  <a:t>) გამოთვლა;</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537210" lvl="1" indent="-171450">
                  <a:lnSpc>
                    <a:spcPct val="100000"/>
                  </a:lnSpc>
                  <a:buFont typeface="Arial" panose="020B0604020202020204" pitchFamily="34" charset="0"/>
                  <a:buChar char="•"/>
                </a:pPr>
                <a14:m>
                  <m:oMath xmlns:m="http://schemas.openxmlformats.org/officeDocument/2006/math">
                    <m:sSub>
                      <m:sSubPr>
                        <m:ctrlPr>
                          <a:rPr lang="en-US" sz="700" i="1" smtClean="0">
                            <a:effectLst/>
                            <a:latin typeface="Cambria Math" panose="02040503050406030204" pitchFamily="18" charset="0"/>
                            <a:ea typeface="Times New Roman" panose="02020603050405020304" pitchFamily="18" charset="0"/>
                          </a:rPr>
                        </m:ctrlPr>
                      </m:sSubPr>
                      <m:e>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700" i="1">
                            <a:effectLst/>
                            <a:latin typeface="Cambria Math" panose="02040503050406030204" pitchFamily="18" charset="0"/>
                            <a:ea typeface="Times New Roman" panose="02020603050405020304" pitchFamily="18" charset="0"/>
                          </a:rPr>
                        </m:ctrlPr>
                      </m:naryPr>
                      <m: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𝑞</m:t>
                        </m:r>
                      </m:sup>
                      <m:e>
                        <m:sSub>
                          <m:sSubPr>
                            <m:ctrlPr>
                              <a:rPr lang="en-US" sz="700" i="1">
                                <a:effectLst/>
                                <a:latin typeface="Cambria Math" panose="02040503050406030204" pitchFamily="18" charset="0"/>
                                <a:ea typeface="Times New Roman" panose="02020603050405020304" pitchFamily="18" charset="0"/>
                              </a:rPr>
                            </m:ctrlPr>
                          </m:sSubPr>
                          <m:e>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700" i="1">
                                <a:effectLst/>
                                <a:latin typeface="Cambria Math" panose="02040503050406030204" pitchFamily="18" charset="0"/>
                                <a:ea typeface="Times New Roman" panose="02020603050405020304" pitchFamily="18" charset="0"/>
                              </a:rPr>
                            </m:ctrlPr>
                          </m:sSubPr>
                          <m:e>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ka-GE" sz="1400" i="1">
                            <a:effectLst/>
                            <a:latin typeface="Cambria Math" panose="02040503050406030204" pitchFamily="18" charset="0"/>
                            <a:ea typeface="Times New Roman" panose="02020603050405020304" pitchFamily="18" charset="0"/>
                            <a:cs typeface="Times New Roman" panose="02020603050405020304" pitchFamily="18" charset="0"/>
                          </a:rPr>
                          <m:t>)</m:t>
                        </m:r>
                      </m:e>
                    </m:nary>
                  </m:oMath>
                </a14:m>
                <a:endParaRPr lang="ka-GE" sz="10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00000"/>
                  </a:lnSpc>
                  <a:buFont typeface="+mj-lt"/>
                  <a:buAutoNum type="arabicPeriod"/>
                </a:pP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ოპტიმალუ</a:t>
                </a:r>
                <a:r>
                  <a:rPr lang="ka-GE" sz="1600" dirty="0">
                    <a:latin typeface="Sylfaen" panose="010A0502050306030303" pitchFamily="18" charset="0"/>
                    <a:ea typeface="Times New Roman" panose="02020603050405020304" pitchFamily="18" charset="0"/>
                    <a:cs typeface="Times New Roman" panose="02020603050405020304" pitchFamily="18" charset="0"/>
                  </a:rPr>
                  <a:t>რი ალტერნატივის შერჩევა;</a:t>
                </a:r>
                <a:endParaRPr lang="en-US" sz="1600" dirty="0">
                  <a:effectLst/>
                  <a:latin typeface="Sylfaen" panose="010A0502050306030303" pitchFamily="18" charset="0"/>
                  <a:ea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D74E764-09A7-405F-8C7E-F28F1C87D438}"/>
                  </a:ext>
                </a:extLst>
              </p:cNvPr>
              <p:cNvSpPr>
                <a:spLocks noGrp="1" noRot="1" noChangeAspect="1" noMove="1" noResize="1" noEditPoints="1" noAdjustHandles="1" noChangeArrowheads="1" noChangeShapeType="1" noTextEdit="1"/>
              </p:cNvSpPr>
              <p:nvPr>
                <p:ph idx="1"/>
              </p:nvPr>
            </p:nvSpPr>
            <p:spPr>
              <a:xfrm>
                <a:off x="1517905" y="1801906"/>
                <a:ext cx="4992962" cy="4297142"/>
              </a:xfrm>
              <a:blipFill>
                <a:blip r:embed="rId2"/>
                <a:stretch>
                  <a:fillRect l="-855" b="-1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BE7EAA3-9CCD-486A-800A-CC5391851CD3}"/>
                  </a:ext>
                </a:extLst>
              </p:cNvPr>
              <p:cNvGraphicFramePr>
                <a:graphicFrameLocks noGrp="1"/>
              </p:cNvGraphicFramePr>
              <p:nvPr>
                <p:extLst>
                  <p:ext uri="{D42A27DB-BD31-4B8C-83A1-F6EECF244321}">
                    <p14:modId xmlns:p14="http://schemas.microsoft.com/office/powerpoint/2010/main" val="871144613"/>
                  </p:ext>
                </p:extLst>
              </p:nvPr>
            </p:nvGraphicFramePr>
            <p:xfrm>
              <a:off x="2116667" y="1564349"/>
              <a:ext cx="3653367" cy="1520632"/>
            </p:xfrm>
            <a:graphic>
              <a:graphicData uri="http://schemas.openxmlformats.org/drawingml/2006/table">
                <a:tbl>
                  <a:tblPr firstRow="1" firstCol="1" bandRow="1">
                    <a:tableStyleId>{5C22544A-7EE6-4342-B048-85BDC9FD1C3A}</a:tableStyleId>
                  </a:tblPr>
                  <a:tblGrid>
                    <a:gridCol w="490057">
                      <a:extLst>
                        <a:ext uri="{9D8B030D-6E8A-4147-A177-3AD203B41FA5}">
                          <a16:colId xmlns:a16="http://schemas.microsoft.com/office/drawing/2014/main" val="3470931677"/>
                        </a:ext>
                      </a:extLst>
                    </a:gridCol>
                    <a:gridCol w="727731">
                      <a:extLst>
                        <a:ext uri="{9D8B030D-6E8A-4147-A177-3AD203B41FA5}">
                          <a16:colId xmlns:a16="http://schemas.microsoft.com/office/drawing/2014/main" val="3533518339"/>
                        </a:ext>
                      </a:extLst>
                    </a:gridCol>
                    <a:gridCol w="847158">
                      <a:extLst>
                        <a:ext uri="{9D8B030D-6E8A-4147-A177-3AD203B41FA5}">
                          <a16:colId xmlns:a16="http://schemas.microsoft.com/office/drawing/2014/main" val="1917518805"/>
                        </a:ext>
                      </a:extLst>
                    </a:gridCol>
                    <a:gridCol w="741263">
                      <a:extLst>
                        <a:ext uri="{9D8B030D-6E8A-4147-A177-3AD203B41FA5}">
                          <a16:colId xmlns:a16="http://schemas.microsoft.com/office/drawing/2014/main" val="1044155674"/>
                        </a:ext>
                      </a:extLst>
                    </a:gridCol>
                    <a:gridCol w="847158">
                      <a:extLst>
                        <a:ext uri="{9D8B030D-6E8A-4147-A177-3AD203B41FA5}">
                          <a16:colId xmlns:a16="http://schemas.microsoft.com/office/drawing/2014/main" val="3434183031"/>
                        </a:ext>
                      </a:extLst>
                    </a:gridCol>
                  </a:tblGrid>
                  <a:tr h="332376">
                    <a:tc>
                      <a:txBody>
                        <a:bodyPr/>
                        <a:lstStyle/>
                        <a:p>
                          <a:pPr marL="0" marR="0">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1</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2</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𝑛</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418781"/>
                      </a:ext>
                    </a:extLst>
                  </a:tr>
                  <a:tr h="308058">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1,1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1,2</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1,</m:t>
                                    </m:r>
                                    <m:r>
                                      <a:rPr lang="ka-GE" sz="1100">
                                        <a:effectLst/>
                                        <a:latin typeface="Cambria Math" panose="02040503050406030204" pitchFamily="18" charset="0"/>
                                      </a:rPr>
                                      <m:t>𝑛</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397571"/>
                      </a:ext>
                    </a:extLst>
                  </a:tr>
                  <a:tr h="308058">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2</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2,1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2,2</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2,</m:t>
                                    </m:r>
                                    <m:r>
                                      <a:rPr lang="ka-GE" sz="1100">
                                        <a:effectLst/>
                                        <a:latin typeface="Cambria Math" panose="02040503050406030204" pitchFamily="18" charset="0"/>
                                      </a:rPr>
                                      <m:t>𝑛</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877403"/>
                      </a:ext>
                    </a:extLst>
                  </a:tr>
                  <a:tr h="264082">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51358"/>
                      </a:ext>
                    </a:extLst>
                  </a:tr>
                  <a:tr h="308058">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𝑚</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𝑚</m:t>
                                    </m:r>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𝑚</m:t>
                                    </m:r>
                                    <m:r>
                                      <a:rPr lang="ka-GE" sz="1100">
                                        <a:effectLst/>
                                        <a:latin typeface="Cambria Math" panose="02040503050406030204" pitchFamily="18" charset="0"/>
                                      </a:rPr>
                                      <m:t>,2</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𝑚</m:t>
                                    </m:r>
                                    <m:r>
                                      <a:rPr lang="ka-GE" sz="1100">
                                        <a:effectLst/>
                                        <a:latin typeface="Cambria Math" panose="02040503050406030204" pitchFamily="18" charset="0"/>
                                      </a:rPr>
                                      <m:t>,</m:t>
                                    </m:r>
                                    <m:r>
                                      <a:rPr lang="ka-GE" sz="1100">
                                        <a:effectLst/>
                                        <a:latin typeface="Cambria Math" panose="02040503050406030204" pitchFamily="18" charset="0"/>
                                      </a:rPr>
                                      <m:t>𝑛</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247722"/>
                      </a:ext>
                    </a:extLst>
                  </a:tr>
                </a:tbl>
              </a:graphicData>
            </a:graphic>
          </p:graphicFrame>
        </mc:Choice>
        <mc:Fallback xmlns="">
          <p:graphicFrame>
            <p:nvGraphicFramePr>
              <p:cNvPr id="4" name="Table 3">
                <a:extLst>
                  <a:ext uri="{FF2B5EF4-FFF2-40B4-BE49-F238E27FC236}">
                    <a16:creationId xmlns:a16="http://schemas.microsoft.com/office/drawing/2014/main" id="{6BE7EAA3-9CCD-486A-800A-CC5391851CD3}"/>
                  </a:ext>
                </a:extLst>
              </p:cNvPr>
              <p:cNvGraphicFramePr>
                <a:graphicFrameLocks noGrp="1"/>
              </p:cNvGraphicFramePr>
              <p:nvPr>
                <p:extLst>
                  <p:ext uri="{D42A27DB-BD31-4B8C-83A1-F6EECF244321}">
                    <p14:modId xmlns:p14="http://schemas.microsoft.com/office/powerpoint/2010/main" val="871144613"/>
                  </p:ext>
                </p:extLst>
              </p:nvPr>
            </p:nvGraphicFramePr>
            <p:xfrm>
              <a:off x="2116667" y="1564349"/>
              <a:ext cx="3653367" cy="1520632"/>
            </p:xfrm>
            <a:graphic>
              <a:graphicData uri="http://schemas.openxmlformats.org/drawingml/2006/table">
                <a:tbl>
                  <a:tblPr firstRow="1" firstCol="1" bandRow="1">
                    <a:tableStyleId>{5C22544A-7EE6-4342-B048-85BDC9FD1C3A}</a:tableStyleId>
                  </a:tblPr>
                  <a:tblGrid>
                    <a:gridCol w="490057">
                      <a:extLst>
                        <a:ext uri="{9D8B030D-6E8A-4147-A177-3AD203B41FA5}">
                          <a16:colId xmlns:a16="http://schemas.microsoft.com/office/drawing/2014/main" val="3470931677"/>
                        </a:ext>
                      </a:extLst>
                    </a:gridCol>
                    <a:gridCol w="727731">
                      <a:extLst>
                        <a:ext uri="{9D8B030D-6E8A-4147-A177-3AD203B41FA5}">
                          <a16:colId xmlns:a16="http://schemas.microsoft.com/office/drawing/2014/main" val="3533518339"/>
                        </a:ext>
                      </a:extLst>
                    </a:gridCol>
                    <a:gridCol w="847158">
                      <a:extLst>
                        <a:ext uri="{9D8B030D-6E8A-4147-A177-3AD203B41FA5}">
                          <a16:colId xmlns:a16="http://schemas.microsoft.com/office/drawing/2014/main" val="1917518805"/>
                        </a:ext>
                      </a:extLst>
                    </a:gridCol>
                    <a:gridCol w="741263">
                      <a:extLst>
                        <a:ext uri="{9D8B030D-6E8A-4147-A177-3AD203B41FA5}">
                          <a16:colId xmlns:a16="http://schemas.microsoft.com/office/drawing/2014/main" val="1044155674"/>
                        </a:ext>
                      </a:extLst>
                    </a:gridCol>
                    <a:gridCol w="847158">
                      <a:extLst>
                        <a:ext uri="{9D8B030D-6E8A-4147-A177-3AD203B41FA5}">
                          <a16:colId xmlns:a16="http://schemas.microsoft.com/office/drawing/2014/main" val="3434183031"/>
                        </a:ext>
                      </a:extLst>
                    </a:gridCol>
                  </a:tblGrid>
                  <a:tr h="332376">
                    <a:tc>
                      <a:txBody>
                        <a:bodyPr/>
                        <a:lstStyle/>
                        <a:p>
                          <a:pPr marL="0" marR="0">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3"/>
                          <a:stretch>
                            <a:fillRect l="-67500" t="-1818" r="-336667" b="-360000"/>
                          </a:stretch>
                        </a:blipFill>
                      </a:tcPr>
                    </a:tc>
                    <a:tc>
                      <a:txBody>
                        <a:bodyPr/>
                        <a:lstStyle/>
                        <a:p>
                          <a:endParaRPr lang="en-US"/>
                        </a:p>
                      </a:txBody>
                      <a:tcPr marL="68580" marR="68580" marT="0" marB="0">
                        <a:blipFill>
                          <a:blip r:embed="rId3"/>
                          <a:stretch>
                            <a:fillRect l="-144604" t="-1818" r="-190647" b="-360000"/>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332374" t="-1818" r="-2878" b="-360000"/>
                          </a:stretch>
                        </a:blipFill>
                      </a:tcPr>
                    </a:tc>
                    <a:extLst>
                      <a:ext uri="{0D108BD9-81ED-4DB2-BD59-A6C34878D82A}">
                        <a16:rowId xmlns:a16="http://schemas.microsoft.com/office/drawing/2014/main" val="2914418781"/>
                      </a:ext>
                    </a:extLst>
                  </a:tr>
                  <a:tr h="308058">
                    <a:tc>
                      <a:txBody>
                        <a:bodyPr/>
                        <a:lstStyle/>
                        <a:p>
                          <a:endParaRPr lang="en-US"/>
                        </a:p>
                      </a:txBody>
                      <a:tcPr marL="68580" marR="68580" marT="0" marB="0">
                        <a:blipFill>
                          <a:blip r:embed="rId3"/>
                          <a:stretch>
                            <a:fillRect l="-1250" t="-109804" r="-655000" b="-288235"/>
                          </a:stretch>
                        </a:blipFill>
                      </a:tcPr>
                    </a:tc>
                    <a:tc>
                      <a:txBody>
                        <a:bodyPr/>
                        <a:lstStyle/>
                        <a:p>
                          <a:endParaRPr lang="en-US"/>
                        </a:p>
                      </a:txBody>
                      <a:tcPr marL="68580" marR="68580" marT="0" marB="0">
                        <a:blipFill>
                          <a:blip r:embed="rId3"/>
                          <a:stretch>
                            <a:fillRect l="-67500" t="-109804" r="-336667" b="-288235"/>
                          </a:stretch>
                        </a:blipFill>
                      </a:tcPr>
                    </a:tc>
                    <a:tc>
                      <a:txBody>
                        <a:bodyPr/>
                        <a:lstStyle/>
                        <a:p>
                          <a:endParaRPr lang="en-US"/>
                        </a:p>
                      </a:txBody>
                      <a:tcPr marL="68580" marR="68580" marT="0" marB="0">
                        <a:blipFill>
                          <a:blip r:embed="rId3"/>
                          <a:stretch>
                            <a:fillRect l="-144604" t="-109804" r="-190647" b="-288235"/>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332374" t="-109804" r="-2878" b="-288235"/>
                          </a:stretch>
                        </a:blipFill>
                      </a:tcPr>
                    </a:tc>
                    <a:extLst>
                      <a:ext uri="{0D108BD9-81ED-4DB2-BD59-A6C34878D82A}">
                        <a16:rowId xmlns:a16="http://schemas.microsoft.com/office/drawing/2014/main" val="1514397571"/>
                      </a:ext>
                    </a:extLst>
                  </a:tr>
                  <a:tr h="308058">
                    <a:tc>
                      <a:txBody>
                        <a:bodyPr/>
                        <a:lstStyle/>
                        <a:p>
                          <a:endParaRPr lang="en-US"/>
                        </a:p>
                      </a:txBody>
                      <a:tcPr marL="68580" marR="68580" marT="0" marB="0">
                        <a:blipFill>
                          <a:blip r:embed="rId3"/>
                          <a:stretch>
                            <a:fillRect l="-1250" t="-209804" r="-655000" b="-188235"/>
                          </a:stretch>
                        </a:blipFill>
                      </a:tcPr>
                    </a:tc>
                    <a:tc>
                      <a:txBody>
                        <a:bodyPr/>
                        <a:lstStyle/>
                        <a:p>
                          <a:endParaRPr lang="en-US"/>
                        </a:p>
                      </a:txBody>
                      <a:tcPr marL="68580" marR="68580" marT="0" marB="0">
                        <a:blipFill>
                          <a:blip r:embed="rId3"/>
                          <a:stretch>
                            <a:fillRect l="-67500" t="-209804" r="-336667" b="-188235"/>
                          </a:stretch>
                        </a:blipFill>
                      </a:tcPr>
                    </a:tc>
                    <a:tc>
                      <a:txBody>
                        <a:bodyPr/>
                        <a:lstStyle/>
                        <a:p>
                          <a:endParaRPr lang="en-US"/>
                        </a:p>
                      </a:txBody>
                      <a:tcPr marL="68580" marR="68580" marT="0" marB="0">
                        <a:blipFill>
                          <a:blip r:embed="rId3"/>
                          <a:stretch>
                            <a:fillRect l="-144604" t="-209804" r="-190647" b="-188235"/>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332374" t="-209804" r="-2878" b="-188235"/>
                          </a:stretch>
                        </a:blipFill>
                      </a:tcPr>
                    </a:tc>
                    <a:extLst>
                      <a:ext uri="{0D108BD9-81ED-4DB2-BD59-A6C34878D82A}">
                        <a16:rowId xmlns:a16="http://schemas.microsoft.com/office/drawing/2014/main" val="767877403"/>
                      </a:ext>
                    </a:extLst>
                  </a:tr>
                  <a:tr h="264082">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51358"/>
                      </a:ext>
                    </a:extLst>
                  </a:tr>
                  <a:tr h="308058">
                    <a:tc>
                      <a:txBody>
                        <a:bodyPr/>
                        <a:lstStyle/>
                        <a:p>
                          <a:endParaRPr lang="en-US"/>
                        </a:p>
                      </a:txBody>
                      <a:tcPr marL="68580" marR="68580" marT="0" marB="0">
                        <a:blipFill>
                          <a:blip r:embed="rId3"/>
                          <a:stretch>
                            <a:fillRect l="-1250" t="-394118" r="-655000" b="-3922"/>
                          </a:stretch>
                        </a:blipFill>
                      </a:tcPr>
                    </a:tc>
                    <a:tc>
                      <a:txBody>
                        <a:bodyPr/>
                        <a:lstStyle/>
                        <a:p>
                          <a:endParaRPr lang="en-US"/>
                        </a:p>
                      </a:txBody>
                      <a:tcPr marL="68580" marR="68580" marT="0" marB="0">
                        <a:blipFill>
                          <a:blip r:embed="rId3"/>
                          <a:stretch>
                            <a:fillRect l="-67500" t="-394118" r="-336667" b="-3922"/>
                          </a:stretch>
                        </a:blipFill>
                      </a:tcPr>
                    </a:tc>
                    <a:tc>
                      <a:txBody>
                        <a:bodyPr/>
                        <a:lstStyle/>
                        <a:p>
                          <a:endParaRPr lang="en-US"/>
                        </a:p>
                      </a:txBody>
                      <a:tcPr marL="68580" marR="68580" marT="0" marB="0">
                        <a:blipFill>
                          <a:blip r:embed="rId3"/>
                          <a:stretch>
                            <a:fillRect l="-144604" t="-394118" r="-190647" b="-3922"/>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332374" t="-394118" r="-2878" b="-3922"/>
                          </a:stretch>
                        </a:blipFill>
                      </a:tcPr>
                    </a:tc>
                    <a:extLst>
                      <a:ext uri="{0D108BD9-81ED-4DB2-BD59-A6C34878D82A}">
                        <a16:rowId xmlns:a16="http://schemas.microsoft.com/office/drawing/2014/main" val="1182477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68B98A1-047A-4087-AC4C-986CE075D37D}"/>
                  </a:ext>
                </a:extLst>
              </p:cNvPr>
              <p:cNvGraphicFramePr>
                <a:graphicFrameLocks noGrp="1"/>
              </p:cNvGraphicFramePr>
              <p:nvPr>
                <p:extLst>
                  <p:ext uri="{D42A27DB-BD31-4B8C-83A1-F6EECF244321}">
                    <p14:modId xmlns:p14="http://schemas.microsoft.com/office/powerpoint/2010/main" val="3137602221"/>
                  </p:ext>
                </p:extLst>
              </p:nvPr>
            </p:nvGraphicFramePr>
            <p:xfrm>
              <a:off x="7268634" y="2265539"/>
              <a:ext cx="3708400" cy="1037465"/>
            </p:xfrm>
            <a:graphic>
              <a:graphicData uri="http://schemas.openxmlformats.org/drawingml/2006/table">
                <a:tbl>
                  <a:tblPr firstRow="1" firstCol="1" bandRow="1">
                    <a:tableStyleId>{5C22544A-7EE6-4342-B048-85BDC9FD1C3A}</a:tableStyleId>
                  </a:tblPr>
                  <a:tblGrid>
                    <a:gridCol w="423817">
                      <a:extLst>
                        <a:ext uri="{9D8B030D-6E8A-4147-A177-3AD203B41FA5}">
                          <a16:colId xmlns:a16="http://schemas.microsoft.com/office/drawing/2014/main" val="134189097"/>
                        </a:ext>
                      </a:extLst>
                    </a:gridCol>
                    <a:gridCol w="1218474">
                      <a:extLst>
                        <a:ext uri="{9D8B030D-6E8A-4147-A177-3AD203B41FA5}">
                          <a16:colId xmlns:a16="http://schemas.microsoft.com/office/drawing/2014/main" val="3164460982"/>
                        </a:ext>
                      </a:extLst>
                    </a:gridCol>
                    <a:gridCol w="953589">
                      <a:extLst>
                        <a:ext uri="{9D8B030D-6E8A-4147-A177-3AD203B41FA5}">
                          <a16:colId xmlns:a16="http://schemas.microsoft.com/office/drawing/2014/main" val="3850723965"/>
                        </a:ext>
                      </a:extLst>
                    </a:gridCol>
                    <a:gridCol w="1112520">
                      <a:extLst>
                        <a:ext uri="{9D8B030D-6E8A-4147-A177-3AD203B41FA5}">
                          <a16:colId xmlns:a16="http://schemas.microsoft.com/office/drawing/2014/main" val="608440982"/>
                        </a:ext>
                      </a:extLst>
                    </a:gridCol>
                  </a:tblGrid>
                  <a:tr h="255175">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ka-GE" sz="1100">
                                        <a:effectLst/>
                                        <a:latin typeface="Cambria Math" panose="02040503050406030204" pitchFamily="18" charset="0"/>
                                      </a:rPr>
                                      <m:t>1</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ka-GE" sz="1100">
                                        <a:effectLst/>
                                        <a:latin typeface="Cambria Math" panose="02040503050406030204" pitchFamily="18" charset="0"/>
                                      </a:rPr>
                                      <m:t>𝑞</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79070"/>
                      </a:ext>
                    </a:extLst>
                  </a:tr>
                  <a:tr h="255175">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1</m:t>
                                        </m:r>
                                        <m:r>
                                          <a:rPr lang="ka-GE" sz="1100">
                                            <a:effectLst/>
                                            <a:latin typeface="Cambria Math" panose="02040503050406030204" pitchFamily="18" charset="0"/>
                                          </a:rPr>
                                          <m:t>h</m:t>
                                        </m:r>
                                      </m:sub>
                                    </m:sSub>
                                    <m:r>
                                      <a:rPr lang="ka-GE" sz="1100">
                                        <a:effectLst/>
                                        <a:latin typeface="Cambria Math" panose="02040503050406030204" pitchFamily="18" charset="0"/>
                                      </a:rPr>
                                      <m:t> </m:t>
                                    </m:r>
                                  </m:e>
                                </m:d>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h</m:t>
                                    </m:r>
                                  </m:sub>
                                </m:sSub>
                                <m:r>
                                  <a:rPr lang="ka-GE"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en-US" sz="1100">
                                        <a:effectLst/>
                                        <a:latin typeface="Cambria Math" panose="02040503050406030204" pitchFamily="18" charset="0"/>
                                      </a:rPr>
                                      <m:t>1</m:t>
                                    </m:r>
                                  </m:sub>
                                </m:sSub>
                                <m:r>
                                  <a:rPr lang="ka-GE" sz="1100">
                                    <a:effectLst/>
                                    <a:latin typeface="Cambria Math" panose="02040503050406030204" pitchFamily="18" charset="0"/>
                                  </a:rPr>
                                  <m:t>}</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1</m:t>
                                        </m:r>
                                        <m:r>
                                          <a:rPr lang="ka-GE" sz="1100">
                                            <a:effectLst/>
                                            <a:latin typeface="Cambria Math" panose="02040503050406030204" pitchFamily="18" charset="0"/>
                                          </a:rPr>
                                          <m:t>h</m:t>
                                        </m:r>
                                      </m:sub>
                                    </m:sSub>
                                    <m:r>
                                      <a:rPr lang="ka-GE" sz="1100">
                                        <a:effectLst/>
                                        <a:latin typeface="Cambria Math" panose="02040503050406030204" pitchFamily="18" charset="0"/>
                                      </a:rPr>
                                      <m:t> </m:t>
                                    </m:r>
                                  </m:e>
                                </m:d>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h</m:t>
                                    </m:r>
                                  </m:sub>
                                </m:sSub>
                                <m:r>
                                  <a:rPr lang="ka-GE"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en-US" sz="1100">
                                        <a:effectLst/>
                                        <a:latin typeface="Cambria Math" panose="02040503050406030204" pitchFamily="18" charset="0"/>
                                      </a:rPr>
                                      <m:t>𝑞</m:t>
                                    </m:r>
                                  </m:sub>
                                </m:sSub>
                                <m:r>
                                  <a:rPr lang="ka-GE" sz="1100">
                                    <a:effectLst/>
                                    <a:latin typeface="Cambria Math" panose="02040503050406030204" pitchFamily="18" charset="0"/>
                                  </a:rPr>
                                  <m:t>}</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172142"/>
                      </a:ext>
                    </a:extLst>
                  </a:tr>
                  <a:tr h="209570">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625180"/>
                      </a:ext>
                    </a:extLst>
                  </a:tr>
                  <a:tr h="255175">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𝑚</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𝑚h</m:t>
                                        </m:r>
                                      </m:sub>
                                    </m:sSub>
                                    <m:r>
                                      <a:rPr lang="ka-GE" sz="1100">
                                        <a:effectLst/>
                                        <a:latin typeface="Cambria Math" panose="02040503050406030204" pitchFamily="18" charset="0"/>
                                      </a:rPr>
                                      <m:t> </m:t>
                                    </m:r>
                                  </m:e>
                                </m:d>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h</m:t>
                                    </m:r>
                                  </m:sub>
                                </m:sSub>
                                <m:r>
                                  <a:rPr lang="ka-GE"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en-US" sz="1100">
                                        <a:effectLst/>
                                        <a:latin typeface="Cambria Math" panose="02040503050406030204" pitchFamily="18" charset="0"/>
                                      </a:rPr>
                                      <m:t>1</m:t>
                                    </m:r>
                                  </m:sub>
                                </m:sSub>
                                <m:r>
                                  <a:rPr lang="ka-GE" sz="1100">
                                    <a:effectLst/>
                                    <a:latin typeface="Cambria Math" panose="02040503050406030204" pitchFamily="18" charset="0"/>
                                  </a:rPr>
                                  <m:t>}</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𝑢</m:t>
                                        </m:r>
                                      </m:e>
                                      <m:sub>
                                        <m:r>
                                          <a:rPr lang="ka-GE" sz="1100">
                                            <a:effectLst/>
                                            <a:latin typeface="Cambria Math" panose="02040503050406030204" pitchFamily="18" charset="0"/>
                                          </a:rPr>
                                          <m:t>𝑚h</m:t>
                                        </m:r>
                                      </m:sub>
                                    </m:sSub>
                                    <m:r>
                                      <a:rPr lang="ka-GE" sz="1100">
                                        <a:effectLst/>
                                        <a:latin typeface="Cambria Math" panose="02040503050406030204" pitchFamily="18" charset="0"/>
                                      </a:rPr>
                                      <m:t> </m:t>
                                    </m:r>
                                  </m:e>
                                </m:d>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𝑆</m:t>
                                    </m:r>
                                  </m:e>
                                  <m:sub>
                                    <m:r>
                                      <a:rPr lang="ka-GE" sz="1100">
                                        <a:effectLst/>
                                        <a:latin typeface="Cambria Math" panose="02040503050406030204" pitchFamily="18" charset="0"/>
                                      </a:rPr>
                                      <m:t>h</m:t>
                                    </m:r>
                                  </m:sub>
                                </m:sSub>
                                <m:r>
                                  <a:rPr lang="ka-GE"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en-US" sz="1100">
                                        <a:effectLst/>
                                        <a:latin typeface="Cambria Math" panose="02040503050406030204" pitchFamily="18" charset="0"/>
                                      </a:rPr>
                                      <m:t>𝑞</m:t>
                                    </m:r>
                                  </m:sub>
                                </m:sSub>
                                <m:r>
                                  <a:rPr lang="ka-GE" sz="1100">
                                    <a:effectLst/>
                                    <a:latin typeface="Cambria Math" panose="02040503050406030204" pitchFamily="18" charset="0"/>
                                  </a:rPr>
                                  <m:t>}</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6394068"/>
                      </a:ext>
                    </a:extLst>
                  </a:tr>
                </a:tbl>
              </a:graphicData>
            </a:graphic>
          </p:graphicFrame>
        </mc:Choice>
        <mc:Fallback xmlns="">
          <p:graphicFrame>
            <p:nvGraphicFramePr>
              <p:cNvPr id="5" name="Table 4">
                <a:extLst>
                  <a:ext uri="{FF2B5EF4-FFF2-40B4-BE49-F238E27FC236}">
                    <a16:creationId xmlns:a16="http://schemas.microsoft.com/office/drawing/2014/main" id="{168B98A1-047A-4087-AC4C-986CE075D37D}"/>
                  </a:ext>
                </a:extLst>
              </p:cNvPr>
              <p:cNvGraphicFramePr>
                <a:graphicFrameLocks noGrp="1"/>
              </p:cNvGraphicFramePr>
              <p:nvPr>
                <p:extLst>
                  <p:ext uri="{D42A27DB-BD31-4B8C-83A1-F6EECF244321}">
                    <p14:modId xmlns:p14="http://schemas.microsoft.com/office/powerpoint/2010/main" val="3137602221"/>
                  </p:ext>
                </p:extLst>
              </p:nvPr>
            </p:nvGraphicFramePr>
            <p:xfrm>
              <a:off x="7268634" y="2265539"/>
              <a:ext cx="3708400" cy="1046798"/>
            </p:xfrm>
            <a:graphic>
              <a:graphicData uri="http://schemas.openxmlformats.org/drawingml/2006/table">
                <a:tbl>
                  <a:tblPr firstRow="1" firstCol="1" bandRow="1">
                    <a:tableStyleId>{5C22544A-7EE6-4342-B048-85BDC9FD1C3A}</a:tableStyleId>
                  </a:tblPr>
                  <a:tblGrid>
                    <a:gridCol w="423817">
                      <a:extLst>
                        <a:ext uri="{9D8B030D-6E8A-4147-A177-3AD203B41FA5}">
                          <a16:colId xmlns:a16="http://schemas.microsoft.com/office/drawing/2014/main" val="134189097"/>
                        </a:ext>
                      </a:extLst>
                    </a:gridCol>
                    <a:gridCol w="1218474">
                      <a:extLst>
                        <a:ext uri="{9D8B030D-6E8A-4147-A177-3AD203B41FA5}">
                          <a16:colId xmlns:a16="http://schemas.microsoft.com/office/drawing/2014/main" val="3164460982"/>
                        </a:ext>
                      </a:extLst>
                    </a:gridCol>
                    <a:gridCol w="953589">
                      <a:extLst>
                        <a:ext uri="{9D8B030D-6E8A-4147-A177-3AD203B41FA5}">
                          <a16:colId xmlns:a16="http://schemas.microsoft.com/office/drawing/2014/main" val="3850723965"/>
                        </a:ext>
                      </a:extLst>
                    </a:gridCol>
                    <a:gridCol w="1112520">
                      <a:extLst>
                        <a:ext uri="{9D8B030D-6E8A-4147-A177-3AD203B41FA5}">
                          <a16:colId xmlns:a16="http://schemas.microsoft.com/office/drawing/2014/main" val="608440982"/>
                        </a:ext>
                      </a:extLst>
                    </a:gridCol>
                  </a:tblGrid>
                  <a:tr h="273939">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5500" t="-2222" r="-171500" b="-297778"/>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33333" t="-2222" r="-2186" b="-297778"/>
                          </a:stretch>
                        </a:blipFill>
                      </a:tcPr>
                    </a:tc>
                    <a:extLst>
                      <a:ext uri="{0D108BD9-81ED-4DB2-BD59-A6C34878D82A}">
                        <a16:rowId xmlns:a16="http://schemas.microsoft.com/office/drawing/2014/main" val="149679070"/>
                      </a:ext>
                    </a:extLst>
                  </a:tr>
                  <a:tr h="273939">
                    <a:tc>
                      <a:txBody>
                        <a:bodyPr/>
                        <a:lstStyle/>
                        <a:p>
                          <a:endParaRPr lang="en-US"/>
                        </a:p>
                      </a:txBody>
                      <a:tcPr marL="68580" marR="68580" marT="0" marB="0">
                        <a:blipFill>
                          <a:blip r:embed="rId4"/>
                          <a:stretch>
                            <a:fillRect l="-1429" t="-100000" r="-775714" b="-191304"/>
                          </a:stretch>
                        </a:blipFill>
                      </a:tcPr>
                    </a:tc>
                    <a:tc>
                      <a:txBody>
                        <a:bodyPr/>
                        <a:lstStyle/>
                        <a:p>
                          <a:endParaRPr lang="en-US"/>
                        </a:p>
                      </a:txBody>
                      <a:tcPr marL="68580" marR="68580" marT="0" marB="0">
                        <a:blipFill>
                          <a:blip r:embed="rId4"/>
                          <a:stretch>
                            <a:fillRect l="-35500" t="-100000" r="-171500" b="-191304"/>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33333" t="-100000" r="-2186" b="-191304"/>
                          </a:stretch>
                        </a:blipFill>
                      </a:tcPr>
                    </a:tc>
                    <a:extLst>
                      <a:ext uri="{0D108BD9-81ED-4DB2-BD59-A6C34878D82A}">
                        <a16:rowId xmlns:a16="http://schemas.microsoft.com/office/drawing/2014/main" val="3640172142"/>
                      </a:ext>
                    </a:extLst>
                  </a:tr>
                  <a:tr h="224981">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625180"/>
                      </a:ext>
                    </a:extLst>
                  </a:tr>
                  <a:tr h="273939">
                    <a:tc>
                      <a:txBody>
                        <a:bodyPr/>
                        <a:lstStyle/>
                        <a:p>
                          <a:endParaRPr lang="en-US"/>
                        </a:p>
                      </a:txBody>
                      <a:tcPr marL="68580" marR="68580" marT="0" marB="0">
                        <a:blipFill>
                          <a:blip r:embed="rId4"/>
                          <a:stretch>
                            <a:fillRect l="-1429" t="-286667" r="-775714" b="-13333"/>
                          </a:stretch>
                        </a:blipFill>
                      </a:tcPr>
                    </a:tc>
                    <a:tc>
                      <a:txBody>
                        <a:bodyPr/>
                        <a:lstStyle/>
                        <a:p>
                          <a:endParaRPr lang="en-US"/>
                        </a:p>
                      </a:txBody>
                      <a:tcPr marL="68580" marR="68580" marT="0" marB="0">
                        <a:blipFill>
                          <a:blip r:embed="rId4"/>
                          <a:stretch>
                            <a:fillRect l="-35500" t="-286667" r="-171500" b="-13333"/>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33333" t="-286667" r="-2186" b="-13333"/>
                          </a:stretch>
                        </a:blipFill>
                      </a:tcPr>
                    </a:tc>
                    <a:extLst>
                      <a:ext uri="{0D108BD9-81ED-4DB2-BD59-A6C34878D82A}">
                        <a16:rowId xmlns:a16="http://schemas.microsoft.com/office/drawing/2014/main" val="88639406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8A4F2D7-A628-4D8D-A7A4-22987EAA7BE3}"/>
                  </a:ext>
                </a:extLst>
              </p:cNvPr>
              <p:cNvGraphicFramePr>
                <a:graphicFrameLocks noGrp="1"/>
              </p:cNvGraphicFramePr>
              <p:nvPr>
                <p:extLst>
                  <p:ext uri="{D42A27DB-BD31-4B8C-83A1-F6EECF244321}">
                    <p14:modId xmlns:p14="http://schemas.microsoft.com/office/powerpoint/2010/main" val="1844381240"/>
                  </p:ext>
                </p:extLst>
              </p:nvPr>
            </p:nvGraphicFramePr>
            <p:xfrm>
              <a:off x="7606120" y="3914896"/>
              <a:ext cx="3115734" cy="1037465"/>
            </p:xfrm>
            <a:graphic>
              <a:graphicData uri="http://schemas.openxmlformats.org/drawingml/2006/table">
                <a:tbl>
                  <a:tblPr firstRow="1" firstCol="1" bandRow="1">
                    <a:tableStyleId>{5C22544A-7EE6-4342-B048-85BDC9FD1C3A}</a:tableStyleId>
                  </a:tblPr>
                  <a:tblGrid>
                    <a:gridCol w="415431">
                      <a:extLst>
                        <a:ext uri="{9D8B030D-6E8A-4147-A177-3AD203B41FA5}">
                          <a16:colId xmlns:a16="http://schemas.microsoft.com/office/drawing/2014/main" val="2458899425"/>
                        </a:ext>
                      </a:extLst>
                    </a:gridCol>
                    <a:gridCol w="934720">
                      <a:extLst>
                        <a:ext uri="{9D8B030D-6E8A-4147-A177-3AD203B41FA5}">
                          <a16:colId xmlns:a16="http://schemas.microsoft.com/office/drawing/2014/main" val="152102868"/>
                        </a:ext>
                      </a:extLst>
                    </a:gridCol>
                    <a:gridCol w="778934">
                      <a:extLst>
                        <a:ext uri="{9D8B030D-6E8A-4147-A177-3AD203B41FA5}">
                          <a16:colId xmlns:a16="http://schemas.microsoft.com/office/drawing/2014/main" val="943152378"/>
                        </a:ext>
                      </a:extLst>
                    </a:gridCol>
                    <a:gridCol w="986649">
                      <a:extLst>
                        <a:ext uri="{9D8B030D-6E8A-4147-A177-3AD203B41FA5}">
                          <a16:colId xmlns:a16="http://schemas.microsoft.com/office/drawing/2014/main" val="1064909961"/>
                        </a:ext>
                      </a:extLst>
                    </a:gridCol>
                  </a:tblGrid>
                  <a:tr h="226058">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𝐵</m:t>
                                    </m:r>
                                  </m:e>
                                  <m:sub>
                                    <m:r>
                                      <a:rPr lang="ka-GE" sz="1100">
                                        <a:effectLst/>
                                        <a:latin typeface="Cambria Math" panose="02040503050406030204" pitchFamily="18" charset="0"/>
                                      </a:rPr>
                                      <m:t>𝑞</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384247"/>
                      </a:ext>
                    </a:extLst>
                  </a:tr>
                  <a:tr h="226058">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𝑉</m:t>
                                    </m:r>
                                  </m:e>
                                  <m:sub>
                                    <m:r>
                                      <a:rPr lang="en-US" sz="1100">
                                        <a:effectLst/>
                                        <a:latin typeface="Cambria Math" panose="02040503050406030204" pitchFamily="18" charset="0"/>
                                      </a:rPr>
                                      <m:t>1,1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𝑉</m:t>
                                    </m:r>
                                  </m:e>
                                  <m:sub>
                                    <m:r>
                                      <a:rPr lang="ka-GE" sz="1100">
                                        <a:effectLst/>
                                        <a:latin typeface="Cambria Math" panose="02040503050406030204" pitchFamily="18" charset="0"/>
                                      </a:rPr>
                                      <m:t>1,</m:t>
                                    </m:r>
                                    <m:r>
                                      <a:rPr lang="ka-GE" sz="1100">
                                        <a:effectLst/>
                                        <a:latin typeface="Cambria Math" panose="02040503050406030204" pitchFamily="18" charset="0"/>
                                      </a:rPr>
                                      <m:t>𝑞</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973126"/>
                      </a:ext>
                    </a:extLst>
                  </a:tr>
                  <a:tr h="185657">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8691407"/>
                      </a:ext>
                    </a:extLst>
                  </a:tr>
                  <a:tr h="226058">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𝑚</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𝑉</m:t>
                                    </m:r>
                                  </m:e>
                                  <m:sub>
                                    <m:r>
                                      <a:rPr lang="ka-GE" sz="1100">
                                        <a:effectLst/>
                                        <a:latin typeface="Cambria Math" panose="02040503050406030204" pitchFamily="18" charset="0"/>
                                      </a:rPr>
                                      <m:t>𝑚</m:t>
                                    </m:r>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𝑉</m:t>
                                    </m:r>
                                  </m:e>
                                  <m:sub>
                                    <m:r>
                                      <a:rPr lang="ka-GE" sz="1100">
                                        <a:effectLst/>
                                        <a:latin typeface="Cambria Math" panose="02040503050406030204" pitchFamily="18" charset="0"/>
                                      </a:rPr>
                                      <m:t>𝑚</m:t>
                                    </m:r>
                                    <m:r>
                                      <a:rPr lang="ka-GE" sz="1100">
                                        <a:effectLst/>
                                        <a:latin typeface="Cambria Math" panose="02040503050406030204" pitchFamily="18" charset="0"/>
                                      </a:rPr>
                                      <m:t>,</m:t>
                                    </m:r>
                                    <m:r>
                                      <a:rPr lang="ka-GE" sz="1100">
                                        <a:effectLst/>
                                        <a:latin typeface="Cambria Math" panose="02040503050406030204" pitchFamily="18" charset="0"/>
                                      </a:rPr>
                                      <m:t>𝑞</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0388288"/>
                      </a:ext>
                    </a:extLst>
                  </a:tr>
                </a:tbl>
              </a:graphicData>
            </a:graphic>
          </p:graphicFrame>
        </mc:Choice>
        <mc:Fallback xmlns="">
          <p:graphicFrame>
            <p:nvGraphicFramePr>
              <p:cNvPr id="6" name="Table 5">
                <a:extLst>
                  <a:ext uri="{FF2B5EF4-FFF2-40B4-BE49-F238E27FC236}">
                    <a16:creationId xmlns:a16="http://schemas.microsoft.com/office/drawing/2014/main" id="{28A4F2D7-A628-4D8D-A7A4-22987EAA7BE3}"/>
                  </a:ext>
                </a:extLst>
              </p:cNvPr>
              <p:cNvGraphicFramePr>
                <a:graphicFrameLocks noGrp="1"/>
              </p:cNvGraphicFramePr>
              <p:nvPr>
                <p:extLst>
                  <p:ext uri="{D42A27DB-BD31-4B8C-83A1-F6EECF244321}">
                    <p14:modId xmlns:p14="http://schemas.microsoft.com/office/powerpoint/2010/main" val="1844381240"/>
                  </p:ext>
                </p:extLst>
              </p:nvPr>
            </p:nvGraphicFramePr>
            <p:xfrm>
              <a:off x="7606120" y="3914896"/>
              <a:ext cx="3115734" cy="1046798"/>
            </p:xfrm>
            <a:graphic>
              <a:graphicData uri="http://schemas.openxmlformats.org/drawingml/2006/table">
                <a:tbl>
                  <a:tblPr firstRow="1" firstCol="1" bandRow="1">
                    <a:tableStyleId>{5C22544A-7EE6-4342-B048-85BDC9FD1C3A}</a:tableStyleId>
                  </a:tblPr>
                  <a:tblGrid>
                    <a:gridCol w="415431">
                      <a:extLst>
                        <a:ext uri="{9D8B030D-6E8A-4147-A177-3AD203B41FA5}">
                          <a16:colId xmlns:a16="http://schemas.microsoft.com/office/drawing/2014/main" val="2458899425"/>
                        </a:ext>
                      </a:extLst>
                    </a:gridCol>
                    <a:gridCol w="934720">
                      <a:extLst>
                        <a:ext uri="{9D8B030D-6E8A-4147-A177-3AD203B41FA5}">
                          <a16:colId xmlns:a16="http://schemas.microsoft.com/office/drawing/2014/main" val="152102868"/>
                        </a:ext>
                      </a:extLst>
                    </a:gridCol>
                    <a:gridCol w="778934">
                      <a:extLst>
                        <a:ext uri="{9D8B030D-6E8A-4147-A177-3AD203B41FA5}">
                          <a16:colId xmlns:a16="http://schemas.microsoft.com/office/drawing/2014/main" val="943152378"/>
                        </a:ext>
                      </a:extLst>
                    </a:gridCol>
                    <a:gridCol w="986649">
                      <a:extLst>
                        <a:ext uri="{9D8B030D-6E8A-4147-A177-3AD203B41FA5}">
                          <a16:colId xmlns:a16="http://schemas.microsoft.com/office/drawing/2014/main" val="1064909961"/>
                        </a:ext>
                      </a:extLst>
                    </a:gridCol>
                  </a:tblGrid>
                  <a:tr h="273939">
                    <a:tc>
                      <a:txBody>
                        <a:bodyPr/>
                        <a:lstStyle/>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44805" t="-2222" r="-191558" b="-295556"/>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216667" t="-2222" r="-3086" b="-295556"/>
                          </a:stretch>
                        </a:blipFill>
                      </a:tcPr>
                    </a:tc>
                    <a:extLst>
                      <a:ext uri="{0D108BD9-81ED-4DB2-BD59-A6C34878D82A}">
                        <a16:rowId xmlns:a16="http://schemas.microsoft.com/office/drawing/2014/main" val="4239384247"/>
                      </a:ext>
                    </a:extLst>
                  </a:tr>
                  <a:tr h="273939">
                    <a:tc>
                      <a:txBody>
                        <a:bodyPr/>
                        <a:lstStyle/>
                        <a:p>
                          <a:endParaRPr lang="en-US"/>
                        </a:p>
                      </a:txBody>
                      <a:tcPr marL="68580" marR="68580" marT="0" marB="0">
                        <a:blipFill>
                          <a:blip r:embed="rId5"/>
                          <a:stretch>
                            <a:fillRect l="-1471" t="-102222" r="-660294" b="-195556"/>
                          </a:stretch>
                        </a:blipFill>
                      </a:tcPr>
                    </a:tc>
                    <a:tc>
                      <a:txBody>
                        <a:bodyPr/>
                        <a:lstStyle/>
                        <a:p>
                          <a:endParaRPr lang="en-US"/>
                        </a:p>
                      </a:txBody>
                      <a:tcPr marL="68580" marR="68580" marT="0" marB="0">
                        <a:blipFill>
                          <a:blip r:embed="rId5"/>
                          <a:stretch>
                            <a:fillRect l="-44805" t="-102222" r="-191558" b="-195556"/>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216667" t="-102222" r="-3086" b="-195556"/>
                          </a:stretch>
                        </a:blipFill>
                      </a:tcPr>
                    </a:tc>
                    <a:extLst>
                      <a:ext uri="{0D108BD9-81ED-4DB2-BD59-A6C34878D82A}">
                        <a16:rowId xmlns:a16="http://schemas.microsoft.com/office/drawing/2014/main" val="4236973126"/>
                      </a:ext>
                    </a:extLst>
                  </a:tr>
                  <a:tr h="224981">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8691407"/>
                      </a:ext>
                    </a:extLst>
                  </a:tr>
                  <a:tr h="273939">
                    <a:tc>
                      <a:txBody>
                        <a:bodyPr/>
                        <a:lstStyle/>
                        <a:p>
                          <a:endParaRPr lang="en-US"/>
                        </a:p>
                      </a:txBody>
                      <a:tcPr marL="68580" marR="68580" marT="0" marB="0">
                        <a:blipFill>
                          <a:blip r:embed="rId5"/>
                          <a:stretch>
                            <a:fillRect l="-1471" t="-284444" r="-660294" b="-13333"/>
                          </a:stretch>
                        </a:blipFill>
                      </a:tcPr>
                    </a:tc>
                    <a:tc>
                      <a:txBody>
                        <a:bodyPr/>
                        <a:lstStyle/>
                        <a:p>
                          <a:endParaRPr lang="en-US"/>
                        </a:p>
                      </a:txBody>
                      <a:tcPr marL="68580" marR="68580" marT="0" marB="0">
                        <a:blipFill>
                          <a:blip r:embed="rId5"/>
                          <a:stretch>
                            <a:fillRect l="-44805" t="-284444" r="-191558" b="-13333"/>
                          </a:stretch>
                        </a:blipFill>
                      </a:tcPr>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216667" t="-284444" r="-3086" b="-13333"/>
                          </a:stretch>
                        </a:blipFill>
                      </a:tcPr>
                    </a:tc>
                    <a:extLst>
                      <a:ext uri="{0D108BD9-81ED-4DB2-BD59-A6C34878D82A}">
                        <a16:rowId xmlns:a16="http://schemas.microsoft.com/office/drawing/2014/main" val="7503882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AE3F59C-C549-4015-BD41-6996AC5A4A05}"/>
                  </a:ext>
                </a:extLst>
              </p:cNvPr>
              <p:cNvGraphicFramePr>
                <a:graphicFrameLocks noGrp="1"/>
              </p:cNvGraphicFramePr>
              <p:nvPr>
                <p:extLst>
                  <p:ext uri="{D42A27DB-BD31-4B8C-83A1-F6EECF244321}">
                    <p14:modId xmlns:p14="http://schemas.microsoft.com/office/powerpoint/2010/main" val="1103954323"/>
                  </p:ext>
                </p:extLst>
              </p:nvPr>
            </p:nvGraphicFramePr>
            <p:xfrm>
              <a:off x="8471428" y="5380958"/>
              <a:ext cx="1654175" cy="898843"/>
            </p:xfrm>
            <a:graphic>
              <a:graphicData uri="http://schemas.openxmlformats.org/drawingml/2006/table">
                <a:tbl>
                  <a:tblPr firstRow="1" firstCol="1" bandRow="1">
                    <a:tableStyleId>{5C22544A-7EE6-4342-B048-85BDC9FD1C3A}</a:tableStyleId>
                  </a:tblPr>
                  <a:tblGrid>
                    <a:gridCol w="796925">
                      <a:extLst>
                        <a:ext uri="{9D8B030D-6E8A-4147-A177-3AD203B41FA5}">
                          <a16:colId xmlns:a16="http://schemas.microsoft.com/office/drawing/2014/main" val="2207135609"/>
                        </a:ext>
                      </a:extLst>
                    </a:gridCol>
                    <a:gridCol w="857250">
                      <a:extLst>
                        <a:ext uri="{9D8B030D-6E8A-4147-A177-3AD203B41FA5}">
                          <a16:colId xmlns:a16="http://schemas.microsoft.com/office/drawing/2014/main" val="2738087463"/>
                        </a:ext>
                      </a:extLst>
                    </a:gridCol>
                  </a:tblGrid>
                  <a:tr h="0">
                    <a:tc>
                      <a:txBody>
                        <a:bodyPr/>
                        <a:lstStyle/>
                        <a:p>
                          <a:pPr marL="0" marR="0">
                            <a:lnSpc>
                              <a:spcPct val="107000"/>
                            </a:lnSpc>
                            <a:spcBef>
                              <a:spcPts val="0"/>
                            </a:spcBef>
                            <a:spcAft>
                              <a:spcPts val="0"/>
                            </a:spcAft>
                          </a:pPr>
                          <a:r>
                            <a:rPr lang="ka-G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09539"/>
                      </a:ext>
                    </a:extLst>
                  </a:tr>
                  <a:tr h="0">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𝐶</m:t>
                                    </m:r>
                                  </m:e>
                                  <m:sub>
                                    <m:r>
                                      <a:rPr lang="en-US" sz="1100">
                                        <a:effectLst/>
                                        <a:latin typeface="Cambria Math" panose="02040503050406030204" pitchFamily="18" charset="0"/>
                                      </a:rPr>
                                      <m:t>1</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0002903"/>
                      </a:ext>
                    </a:extLst>
                  </a:tr>
                  <a:tr h="0">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786581"/>
                      </a:ext>
                    </a:extLst>
                  </a:tr>
                  <a:tr h="0">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𝑑</m:t>
                                    </m:r>
                                  </m:e>
                                  <m:sub>
                                    <m:r>
                                      <a:rPr lang="ka-GE" sz="1100">
                                        <a:effectLst/>
                                        <a:latin typeface="Cambria Math" panose="02040503050406030204" pitchFamily="18" charset="0"/>
                                      </a:rPr>
                                      <m:t>𝑚</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ka-GE" sz="1100">
                                        <a:effectLst/>
                                        <a:latin typeface="Cambria Math" panose="02040503050406030204" pitchFamily="18" charset="0"/>
                                      </a:rPr>
                                      <m:t>𝐶</m:t>
                                    </m:r>
                                  </m:e>
                                  <m:sub>
                                    <m:r>
                                      <a:rPr lang="en-US" sz="1100">
                                        <a:effectLst/>
                                        <a:latin typeface="Cambria Math" panose="02040503050406030204" pitchFamily="18" charset="0"/>
                                      </a:rPr>
                                      <m:t>𝑚</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831088"/>
                      </a:ext>
                    </a:extLst>
                  </a:tr>
                </a:tbl>
              </a:graphicData>
            </a:graphic>
          </p:graphicFrame>
        </mc:Choice>
        <mc:Fallback xmlns="">
          <p:graphicFrame>
            <p:nvGraphicFramePr>
              <p:cNvPr id="7" name="Table 6">
                <a:extLst>
                  <a:ext uri="{FF2B5EF4-FFF2-40B4-BE49-F238E27FC236}">
                    <a16:creationId xmlns:a16="http://schemas.microsoft.com/office/drawing/2014/main" id="{AAE3F59C-C549-4015-BD41-6996AC5A4A05}"/>
                  </a:ext>
                </a:extLst>
              </p:cNvPr>
              <p:cNvGraphicFramePr>
                <a:graphicFrameLocks noGrp="1"/>
              </p:cNvGraphicFramePr>
              <p:nvPr>
                <p:extLst>
                  <p:ext uri="{D42A27DB-BD31-4B8C-83A1-F6EECF244321}">
                    <p14:modId xmlns:p14="http://schemas.microsoft.com/office/powerpoint/2010/main" val="1103954323"/>
                  </p:ext>
                </p:extLst>
              </p:nvPr>
            </p:nvGraphicFramePr>
            <p:xfrm>
              <a:off x="8471428" y="5380958"/>
              <a:ext cx="1654175" cy="898843"/>
            </p:xfrm>
            <a:graphic>
              <a:graphicData uri="http://schemas.openxmlformats.org/drawingml/2006/table">
                <a:tbl>
                  <a:tblPr firstRow="1" firstCol="1" bandRow="1">
                    <a:tableStyleId>{5C22544A-7EE6-4342-B048-85BDC9FD1C3A}</a:tableStyleId>
                  </a:tblPr>
                  <a:tblGrid>
                    <a:gridCol w="796925">
                      <a:extLst>
                        <a:ext uri="{9D8B030D-6E8A-4147-A177-3AD203B41FA5}">
                          <a16:colId xmlns:a16="http://schemas.microsoft.com/office/drawing/2014/main" val="2207135609"/>
                        </a:ext>
                      </a:extLst>
                    </a:gridCol>
                    <a:gridCol w="857250">
                      <a:extLst>
                        <a:ext uri="{9D8B030D-6E8A-4147-A177-3AD203B41FA5}">
                          <a16:colId xmlns:a16="http://schemas.microsoft.com/office/drawing/2014/main" val="2738087463"/>
                        </a:ext>
                      </a:extLst>
                    </a:gridCol>
                  </a:tblGrid>
                  <a:tr h="170942">
                    <a:tc>
                      <a:txBody>
                        <a:bodyPr/>
                        <a:lstStyle/>
                        <a:p>
                          <a:pPr marL="0" marR="0">
                            <a:lnSpc>
                              <a:spcPct val="107000"/>
                            </a:lnSpc>
                            <a:spcBef>
                              <a:spcPts val="0"/>
                            </a:spcBef>
                            <a:spcAft>
                              <a:spcPts val="0"/>
                            </a:spcAft>
                          </a:pPr>
                          <a:r>
                            <a:rPr lang="ka-G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09539"/>
                      </a:ext>
                    </a:extLst>
                  </a:tr>
                  <a:tr h="251460">
                    <a:tc>
                      <a:txBody>
                        <a:bodyPr/>
                        <a:lstStyle/>
                        <a:p>
                          <a:endParaRPr lang="en-US"/>
                        </a:p>
                      </a:txBody>
                      <a:tcPr marL="68580" marR="68580" marT="0" marB="0">
                        <a:blipFill>
                          <a:blip r:embed="rId6"/>
                          <a:stretch>
                            <a:fillRect l="-758" t="-69048" r="-109848" b="-192857"/>
                          </a:stretch>
                        </a:blipFill>
                      </a:tcPr>
                    </a:tc>
                    <a:tc>
                      <a:txBody>
                        <a:bodyPr/>
                        <a:lstStyle/>
                        <a:p>
                          <a:endParaRPr lang="en-US"/>
                        </a:p>
                      </a:txBody>
                      <a:tcPr marL="68580" marR="68580" marT="0" marB="0">
                        <a:blipFill>
                          <a:blip r:embed="rId6"/>
                          <a:stretch>
                            <a:fillRect l="-94326" t="-69048" r="-2837" b="-192857"/>
                          </a:stretch>
                        </a:blipFill>
                      </a:tcPr>
                    </a:tc>
                    <a:extLst>
                      <a:ext uri="{0D108BD9-81ED-4DB2-BD59-A6C34878D82A}">
                        <a16:rowId xmlns:a16="http://schemas.microsoft.com/office/drawing/2014/main" val="1110002903"/>
                      </a:ext>
                    </a:extLst>
                  </a:tr>
                  <a:tr h="224981">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786581"/>
                      </a:ext>
                    </a:extLst>
                  </a:tr>
                  <a:tr h="251460">
                    <a:tc>
                      <a:txBody>
                        <a:bodyPr/>
                        <a:lstStyle/>
                        <a:p>
                          <a:endParaRPr lang="en-US"/>
                        </a:p>
                      </a:txBody>
                      <a:tcPr marL="68580" marR="68580" marT="0" marB="0">
                        <a:blipFill>
                          <a:blip r:embed="rId6"/>
                          <a:stretch>
                            <a:fillRect l="-758" t="-257143" r="-109848" b="-4762"/>
                          </a:stretch>
                        </a:blipFill>
                      </a:tcPr>
                    </a:tc>
                    <a:tc>
                      <a:txBody>
                        <a:bodyPr/>
                        <a:lstStyle/>
                        <a:p>
                          <a:endParaRPr lang="en-US"/>
                        </a:p>
                      </a:txBody>
                      <a:tcPr marL="68580" marR="68580" marT="0" marB="0">
                        <a:blipFill>
                          <a:blip r:embed="rId6"/>
                          <a:stretch>
                            <a:fillRect l="-94326" t="-257143" r="-2837" b="-4762"/>
                          </a:stretch>
                        </a:blipFill>
                      </a:tcPr>
                    </a:tc>
                    <a:extLst>
                      <a:ext uri="{0D108BD9-81ED-4DB2-BD59-A6C34878D82A}">
                        <a16:rowId xmlns:a16="http://schemas.microsoft.com/office/drawing/2014/main" val="2825831088"/>
                      </a:ext>
                    </a:extLst>
                  </a:tr>
                </a:tbl>
              </a:graphicData>
            </a:graphic>
          </p:graphicFrame>
        </mc:Fallback>
      </mc:AlternateContent>
      <p:sp>
        <p:nvSpPr>
          <p:cNvPr id="8" name="TextBox 7">
            <a:extLst>
              <a:ext uri="{FF2B5EF4-FFF2-40B4-BE49-F238E27FC236}">
                <a16:creationId xmlns:a16="http://schemas.microsoft.com/office/drawing/2014/main" id="{75151710-27D6-4B73-8091-BEF32B6F1D97}"/>
              </a:ext>
            </a:extLst>
          </p:cNvPr>
          <p:cNvSpPr txBox="1"/>
          <p:nvPr/>
        </p:nvSpPr>
        <p:spPr>
          <a:xfrm>
            <a:off x="7920567" y="1900226"/>
            <a:ext cx="2404533" cy="400110"/>
          </a:xfrm>
          <a:prstGeom prst="rect">
            <a:avLst/>
          </a:prstGeom>
          <a:noFill/>
        </p:spPr>
        <p:txBody>
          <a:bodyPr wrap="square" rtlCol="0">
            <a:spAutoFit/>
          </a:bodyPr>
          <a:lstStyle/>
          <a:p>
            <a:pPr algn="ctr"/>
            <a:r>
              <a:rPr lang="ka-GE" sz="1000" dirty="0"/>
              <a:t>სარგებლიანობათა კოლექციის მატრიცი</a:t>
            </a:r>
            <a:endParaRPr lang="en-US" sz="1000" dirty="0"/>
          </a:p>
        </p:txBody>
      </p:sp>
      <p:sp>
        <p:nvSpPr>
          <p:cNvPr id="9" name="TextBox 8">
            <a:extLst>
              <a:ext uri="{FF2B5EF4-FFF2-40B4-BE49-F238E27FC236}">
                <a16:creationId xmlns:a16="http://schemas.microsoft.com/office/drawing/2014/main" id="{F8788786-F058-44CD-A600-EE8F2D4E47EA}"/>
              </a:ext>
            </a:extLst>
          </p:cNvPr>
          <p:cNvSpPr txBox="1"/>
          <p:nvPr/>
        </p:nvSpPr>
        <p:spPr>
          <a:xfrm>
            <a:off x="8029453" y="3541300"/>
            <a:ext cx="2404533" cy="400110"/>
          </a:xfrm>
          <a:prstGeom prst="rect">
            <a:avLst/>
          </a:prstGeom>
          <a:noFill/>
        </p:spPr>
        <p:txBody>
          <a:bodyPr wrap="square" rtlCol="0">
            <a:spAutoFit/>
          </a:bodyPr>
          <a:lstStyle/>
          <a:p>
            <a:pPr algn="ctr"/>
            <a:r>
              <a:rPr lang="ka-GE" sz="1000" dirty="0"/>
              <a:t>აგრეგირებულ სარგებლიანობათა მატრიცი</a:t>
            </a:r>
            <a:endParaRPr lang="en-US" sz="1000" dirty="0"/>
          </a:p>
        </p:txBody>
      </p:sp>
      <p:sp>
        <p:nvSpPr>
          <p:cNvPr id="10" name="TextBox 9">
            <a:extLst>
              <a:ext uri="{FF2B5EF4-FFF2-40B4-BE49-F238E27FC236}">
                <a16:creationId xmlns:a16="http://schemas.microsoft.com/office/drawing/2014/main" id="{5BA464EB-CB1D-4C6E-A24A-D9D54D1817FA}"/>
              </a:ext>
            </a:extLst>
          </p:cNvPr>
          <p:cNvSpPr txBox="1"/>
          <p:nvPr/>
        </p:nvSpPr>
        <p:spPr>
          <a:xfrm>
            <a:off x="8096248" y="5150126"/>
            <a:ext cx="2404533" cy="230832"/>
          </a:xfrm>
          <a:prstGeom prst="rect">
            <a:avLst/>
          </a:prstGeom>
          <a:noFill/>
        </p:spPr>
        <p:txBody>
          <a:bodyPr wrap="square" rtlCol="0">
            <a:spAutoFit/>
          </a:bodyPr>
          <a:lstStyle/>
          <a:p>
            <a:pPr algn="ctr"/>
            <a:r>
              <a:rPr lang="ka-GE" sz="900" dirty="0"/>
              <a:t>ზოგადი მოსალოდნელი მნიშვნელობები</a:t>
            </a:r>
            <a:endParaRPr lang="en-US" sz="900" dirty="0"/>
          </a:p>
        </p:txBody>
      </p:sp>
    </p:spTree>
    <p:extLst>
      <p:ext uri="{BB962C8B-B14F-4D97-AF65-F5344CB8AC3E}">
        <p14:creationId xmlns:p14="http://schemas.microsoft.com/office/powerpoint/2010/main" val="523128423"/>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413124"/>
      </a:dk2>
      <a:lt2>
        <a:srgbClr val="E2E8E8"/>
      </a:lt2>
      <a:accent1>
        <a:srgbClr val="C69896"/>
      </a:accent1>
      <a:accent2>
        <a:srgbClr val="BA9A7F"/>
      </a:accent2>
      <a:accent3>
        <a:srgbClr val="A9A480"/>
      </a:accent3>
      <a:accent4>
        <a:srgbClr val="9AAA74"/>
      </a:accent4>
      <a:accent5>
        <a:srgbClr val="8EAC82"/>
      </a:accent5>
      <a:accent6>
        <a:srgbClr val="78B07F"/>
      </a:accent6>
      <a:hlink>
        <a:srgbClr val="578D8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1853</Words>
  <Application>Microsoft Office PowerPoint</Application>
  <PresentationFormat>Widescreen</PresentationFormat>
  <Paragraphs>362</Paragraphs>
  <Slides>29</Slides>
  <Notes>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Arial</vt:lpstr>
      <vt:lpstr>Avenir Next LT Pro</vt:lpstr>
      <vt:lpstr>Calibri</vt:lpstr>
      <vt:lpstr>Cambria Math</vt:lpstr>
      <vt:lpstr>Sylfaen</vt:lpstr>
      <vt:lpstr>Times New Roman</vt:lpstr>
      <vt:lpstr>Wingdings</vt:lpstr>
      <vt:lpstr>PrismaticVTI</vt:lpstr>
      <vt:lpstr>დემპსტერ-შეიფერის მონაცემთა ტანის გამოყენება სამედიცინო დიაგნოსტიკაში მრავალკრიტერიუმიანი გადაწყვეტილებების მიღების პროცესში</vt:lpstr>
      <vt:lpstr>სარეკომენდაციო სისტემები სამედიცინო დიაგნოსტიკაში</vt:lpstr>
      <vt:lpstr>ამოცანის დასმა</vt:lpstr>
      <vt:lpstr>ფაზი-ლოგიკა სამედიცინო გადაწყვეტილებების მიღების პროცესში</vt:lpstr>
      <vt:lpstr>q-რანგ ორთოწყვილურ ფაზი-რიცხვები ოპერაციები</vt:lpstr>
      <vt:lpstr>q-რანგ ფაზი-ორთოწყვილური რიცხვები სრული დალაგება</vt:lpstr>
      <vt:lpstr>სამედიცინო დიაგნოზის დასმა -  მრავალატრიბუტიან არამკაფიო გარემოში გადაწყვეტილების მიღების პროცესი</vt:lpstr>
      <vt:lpstr>დემპსტერ-შეიფერის მონაცემთა ტანი</vt:lpstr>
      <vt:lpstr>დემპსტერ-შეიფერის მონაცემთა ტანი გადაწყვეტილების მიღების პროცესი</vt:lpstr>
      <vt:lpstr>მონაცემების შეკრება</vt:lpstr>
      <vt:lpstr>აგრეგირების მეთოდები</vt:lpstr>
      <vt:lpstr>შეწონილი საშუალო</vt:lpstr>
      <vt:lpstr>დალაგებული შეწონილი საშუალო</vt:lpstr>
      <vt:lpstr>დემპსტერის ქვედა და ზედა მოლოდინები</vt:lpstr>
      <vt:lpstr>აგრეგირება დისკრიმინაციული ანალიზის გამოყენებით</vt:lpstr>
      <vt:lpstr>შოკეს ინტეგრალით აგრეგირება</vt:lpstr>
      <vt:lpstr>DSBS-დან აგრეგირებული ფაზი-ზომები</vt:lpstr>
      <vt:lpstr>DSBS-დან აგრეგირებული ფაზი-ზომები</vt:lpstr>
      <vt:lpstr>DSBS-დან აგრეგირებული ფაზი-ზომები</vt:lpstr>
      <vt:lpstr>სისტემის იმპლემენტაცია</vt:lpstr>
      <vt:lpstr>სისტემის იმპლემენტაცია</vt:lpstr>
      <vt:lpstr>სისტემის იმპლემენტაცია</vt:lpstr>
      <vt:lpstr>სისტემის იმპლემენტაცია</vt:lpstr>
      <vt:lpstr>მაგალითი - ფსიქიკურ დაავადებათა დიაგნოსტიკა</vt:lpstr>
      <vt:lpstr>მაგალითი - ფსიქიკურ დაავადებათა დიაგნოსტიკა</vt:lpstr>
      <vt:lpstr>აგრეგირების შედეგები</vt:lpstr>
      <vt:lpstr>აგრეგირების შედეგები</vt:lpstr>
      <vt:lpstr>მადლობა ყურადღებისთვის</vt:lpstr>
      <vt:lpstr>გამოყენებული ლიტერატურა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დემპსტერ-შეიფერის მონაცემთა ტანის გამოყენება სამედიცინო დიაგნოსტიკაში მრავალკრიტერიუმიანი გადაწყვეტილებების მიღების პროცესში</dc:title>
  <dc:creator>Mery Chonishvili</dc:creator>
  <cp:lastModifiedBy>Mery Chonishvili</cp:lastModifiedBy>
  <cp:revision>51</cp:revision>
  <dcterms:created xsi:type="dcterms:W3CDTF">2022-07-11T09:58:56Z</dcterms:created>
  <dcterms:modified xsi:type="dcterms:W3CDTF">2022-07-12T04:29:52Z</dcterms:modified>
</cp:coreProperties>
</file>