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9"/>
    <a:srgbClr val="2B2B2D"/>
    <a:srgbClr val="2A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F2168-AAE6-4A90-A312-8C39B497DDC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9B534-FFF7-4939-9EA9-BC0B5A7B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9B534-FFF7-4939-9EA9-BC0B5A7B9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7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6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2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4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9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1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9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8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705F-1104-401E-AA0D-C55DB2862EB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3EFD-5AD8-42B8-8AD3-F24630FD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2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817" y="130411"/>
            <a:ext cx="9144000" cy="2387600"/>
          </a:xfrm>
        </p:spPr>
        <p:txBody>
          <a:bodyPr>
            <a:normAutofit/>
          </a:bodyPr>
          <a:lstStyle/>
          <a:p>
            <a:r>
              <a:rPr lang="ka-GE" sz="3600" b="1"/>
              <a:t>მონოკულარული კვაზი-მკვრივი სამგანზომილებიანი ობიექტების თვალყურის დევნება</a:t>
            </a:r>
            <a:br>
              <a:rPr lang="ka-GE" sz="3600" b="1"/>
            </a:br>
            <a:endParaRPr lang="en-US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4" b="7895"/>
          <a:stretch/>
        </p:blipFill>
        <p:spPr>
          <a:xfrm>
            <a:off x="0" y="2518011"/>
            <a:ext cx="12192000" cy="43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382137"/>
            <a:ext cx="9171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3) A</a:t>
            </a:r>
            <a:r>
              <a:rPr lang="en-US" sz="3200" b="1" baseline="-25000" smtClean="0"/>
              <a:t>motion</a:t>
            </a:r>
            <a:r>
              <a:rPr lang="en-US" sz="3200" b="1" smtClean="0"/>
              <a:t>(</a:t>
            </a:r>
            <a:r>
              <a:rPr lang="el-GR" sz="3200" b="1" smtClean="0"/>
              <a:t>τ</a:t>
            </a:r>
            <a:r>
              <a:rPr lang="en-US" sz="3200" b="1" baseline="-25000" smtClean="0"/>
              <a:t>a</a:t>
            </a:r>
            <a:r>
              <a:rPr lang="en-US" sz="3200" b="1" smtClean="0"/>
              <a:t>, s</a:t>
            </a:r>
            <a:r>
              <a:rPr lang="en-US" sz="3200" b="1" baseline="-25000" smtClean="0"/>
              <a:t>a</a:t>
            </a:r>
            <a:r>
              <a:rPr lang="en-US" sz="3200" b="1" smtClean="0"/>
              <a:t>) = exp(−|V</a:t>
            </a:r>
            <a:r>
              <a:rPr lang="el-GR" sz="3200" b="1" smtClean="0"/>
              <a:t>τ</a:t>
            </a:r>
            <a:r>
              <a:rPr lang="en-US" sz="3200" b="1" baseline="-25000" smtClean="0"/>
              <a:t>a</a:t>
            </a:r>
            <a:r>
              <a:rPr lang="en-US" sz="3200" b="1" smtClean="0"/>
              <a:t> − Vs</a:t>
            </a:r>
            <a:r>
              <a:rPr lang="en-US" sz="3200" b="1" baseline="-25000" smtClean="0"/>
              <a:t>a</a:t>
            </a:r>
            <a:r>
              <a:rPr lang="en-US" sz="3200" b="1" smtClean="0"/>
              <a:t>|/c ))</a:t>
            </a:r>
          </a:p>
          <a:p>
            <a:endParaRPr lang="en-US" sz="3200" b="1"/>
          </a:p>
          <a:p>
            <a:r>
              <a:rPr lang="en-US" sz="3200" b="1" smtClean="0"/>
              <a:t>Vs</a:t>
            </a:r>
            <a:r>
              <a:rPr lang="en-US" sz="3200" b="1" baseline="-25000" smtClean="0"/>
              <a:t>a</a:t>
            </a:r>
            <a:r>
              <a:rPr lang="en-US" sz="3200" b="1" smtClean="0"/>
              <a:t> = P</a:t>
            </a:r>
            <a:r>
              <a:rPr lang="el-GR" sz="3200" b="1" smtClean="0"/>
              <a:t>τ</a:t>
            </a:r>
            <a:r>
              <a:rPr lang="en-US" sz="3200" b="1" baseline="-25000" smtClean="0"/>
              <a:t>a</a:t>
            </a:r>
            <a:r>
              <a:rPr lang="en-US" sz="3200" b="1" smtClean="0"/>
              <a:t> Ps</a:t>
            </a:r>
            <a:r>
              <a:rPr lang="en-US" sz="3200" b="1" baseline="-25000" smtClean="0"/>
              <a:t>a</a:t>
            </a:r>
            <a:endParaRPr lang="en-US" sz="3200" b="1" baseline="-2500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78424" y="1392072"/>
            <a:ext cx="1105469" cy="0"/>
          </a:xfrm>
          <a:prstGeom prst="straightConnector1">
            <a:avLst/>
          </a:prstGeom>
          <a:ln w="31750" cmpd="sng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4643" y="5671408"/>
            <a:ext cx="1082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A(</a:t>
            </a:r>
            <a:r>
              <a:rPr lang="el-GR" sz="3200" b="1" smtClean="0"/>
              <a:t>τ</a:t>
            </a:r>
            <a:r>
              <a:rPr lang="en-US" sz="3200" b="1" baseline="-25000" smtClean="0"/>
              <a:t>a</a:t>
            </a:r>
            <a:r>
              <a:rPr lang="en-US" sz="3200" b="1" smtClean="0"/>
              <a:t>, s</a:t>
            </a:r>
            <a:r>
              <a:rPr lang="en-US" sz="3200" b="1" baseline="-25000" smtClean="0"/>
              <a:t>a</a:t>
            </a:r>
            <a:r>
              <a:rPr lang="en-US" sz="3200" b="1" smtClean="0"/>
              <a:t>) = w</a:t>
            </a:r>
            <a:r>
              <a:rPr lang="en-US" sz="3200" b="1" baseline="-25000" smtClean="0"/>
              <a:t>deep</a:t>
            </a:r>
            <a:r>
              <a:rPr lang="en-US" sz="3200" b="1" smtClean="0"/>
              <a:t>A</a:t>
            </a:r>
            <a:r>
              <a:rPr lang="en-US" sz="3200" b="1" baseline="-25000" smtClean="0"/>
              <a:t>deep</a:t>
            </a:r>
            <a:r>
              <a:rPr lang="en-US" sz="3200" b="1" smtClean="0"/>
              <a:t>(</a:t>
            </a:r>
            <a:r>
              <a:rPr lang="el-GR" sz="3200" b="1" smtClean="0"/>
              <a:t>τ</a:t>
            </a:r>
            <a:r>
              <a:rPr lang="en-US" sz="3200" b="1" baseline="-25000" smtClean="0"/>
              <a:t>a</a:t>
            </a:r>
            <a:r>
              <a:rPr lang="en-US" sz="3200" b="1" smtClean="0"/>
              <a:t>, s</a:t>
            </a:r>
            <a:r>
              <a:rPr lang="en-US" sz="3200" b="1" baseline="-25000" smtClean="0"/>
              <a:t>a</a:t>
            </a:r>
            <a:r>
              <a:rPr lang="en-US" sz="3200" b="1" smtClean="0"/>
              <a:t>) + (1 − w</a:t>
            </a:r>
            <a:r>
              <a:rPr lang="en-US" sz="3200" b="1" baseline="-25000" smtClean="0"/>
              <a:t>deep</a:t>
            </a:r>
            <a:r>
              <a:rPr lang="en-US" sz="3200" b="1" smtClean="0"/>
              <a:t>)A</a:t>
            </a:r>
            <a:r>
              <a:rPr lang="en-US" sz="3200" b="1" baseline="-25000" smtClean="0"/>
              <a:t>motion</a:t>
            </a:r>
            <a:r>
              <a:rPr lang="en-US" sz="3200" b="1" smtClean="0"/>
              <a:t>(</a:t>
            </a:r>
            <a:r>
              <a:rPr lang="el-GR" sz="3200" b="1" smtClean="0"/>
              <a:t>τ</a:t>
            </a:r>
            <a:r>
              <a:rPr lang="en-US" sz="3200" b="1" baseline="-25000" smtClean="0"/>
              <a:t>a</a:t>
            </a:r>
            <a:r>
              <a:rPr lang="en-US" sz="3200" b="1" smtClean="0"/>
              <a:t>, s</a:t>
            </a:r>
            <a:r>
              <a:rPr lang="en-US" sz="3200" b="1" baseline="-25000" smtClean="0"/>
              <a:t>a</a:t>
            </a:r>
            <a:r>
              <a:rPr lang="en-US" sz="3200" b="1" smtClean="0"/>
              <a:t>) · A</a:t>
            </a:r>
            <a:r>
              <a:rPr lang="en-US" sz="3200" b="1" baseline="-25000" smtClean="0"/>
              <a:t>iou</a:t>
            </a:r>
            <a:r>
              <a:rPr lang="en-US" sz="3200" b="1" smtClean="0"/>
              <a:t>(</a:t>
            </a:r>
            <a:r>
              <a:rPr lang="el-GR" sz="3200" b="1" smtClean="0"/>
              <a:t>τ</a:t>
            </a:r>
            <a:r>
              <a:rPr lang="en-US" sz="3200" b="1" baseline="-25000" smtClean="0"/>
              <a:t>a</a:t>
            </a:r>
            <a:r>
              <a:rPr lang="en-US" sz="3200" b="1" smtClean="0"/>
              <a:t>, s</a:t>
            </a:r>
            <a:r>
              <a:rPr lang="en-US" sz="3200" b="1" baseline="-25000" smtClean="0"/>
              <a:t>a</a:t>
            </a:r>
            <a:r>
              <a:rPr lang="en-US" sz="3200" b="1" smtClean="0"/>
              <a:t>)</a:t>
            </a:r>
            <a:endParaRPr lang="en-US" sz="32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698" y="1151920"/>
            <a:ext cx="5125165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6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922" y="341194"/>
            <a:ext cx="1075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smtClean="0"/>
              <a:t>ტრაექტორიების 4 ფაზა</a:t>
            </a:r>
          </a:p>
          <a:p>
            <a:endParaRPr lang="ka-GE" sz="2400" b="1"/>
          </a:p>
          <a:p>
            <a:r>
              <a:rPr lang="ka-GE" sz="2400" b="1" smtClean="0"/>
              <a:t>{დაბადებული, აღმოჩენილი, დაკარგული, მკვდარი}</a:t>
            </a:r>
            <a:endParaRPr lang="en-US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1505480"/>
            <a:ext cx="10664025" cy="53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802" b="4639"/>
          <a:stretch/>
        </p:blipFill>
        <p:spPr>
          <a:xfrm>
            <a:off x="2251880" y="0"/>
            <a:ext cx="7724633" cy="5491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0967" y="5723016"/>
            <a:ext cx="664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smtClean="0"/>
              <a:t>s</a:t>
            </a:r>
            <a:r>
              <a:rPr lang="fi-FI" sz="2400" b="1" baseline="-25000" smtClean="0"/>
              <a:t>a</a:t>
            </a:r>
            <a:r>
              <a:rPr lang="fi-FI" sz="2400" b="1" smtClean="0"/>
              <a:t> = s</a:t>
            </a:r>
            <a:r>
              <a:rPr lang="fi-FI" sz="2400" b="1" baseline="-25000" smtClean="0"/>
              <a:t>a−1</a:t>
            </a:r>
            <a:r>
              <a:rPr lang="fi-FI" sz="2400" b="1" smtClean="0"/>
              <a:t> + s</a:t>
            </a:r>
            <a:r>
              <a:rPr lang="ka-GE" sz="2400" b="1" smtClean="0"/>
              <a:t>’</a:t>
            </a:r>
            <a:r>
              <a:rPr lang="fi-FI" sz="2400" b="1" baseline="-25000" smtClean="0"/>
              <a:t>a</a:t>
            </a:r>
            <a:r>
              <a:rPr lang="ka-GE" sz="2400" b="1"/>
              <a:t> </a:t>
            </a:r>
            <a:r>
              <a:rPr lang="ka-GE" sz="2400" b="1" smtClean="0"/>
              <a:t> (ნაწინასწარმეტყველები სიჩქარე)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74950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mtClean="0"/>
              <a:t>შეჯამება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66" y="1812590"/>
            <a:ext cx="7978668" cy="42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5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745" r="-1"/>
          <a:stretch/>
        </p:blipFill>
        <p:spPr>
          <a:xfrm>
            <a:off x="1992572" y="1925656"/>
            <a:ext cx="3187457" cy="47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85" y="2048487"/>
            <a:ext cx="3194502" cy="4283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8675" y="450377"/>
            <a:ext cx="9253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400" b="1" smtClean="0"/>
              <a:t>კვაზი მჭიდრო მსგავსებით სწავლა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236735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smtClean="0"/>
              <a:t>პრობლემის ფორმულირება</a:t>
            </a:r>
            <a:endParaRPr lang="en-US" b="1"/>
          </a:p>
        </p:txBody>
      </p:sp>
      <p:grpSp>
        <p:nvGrpSpPr>
          <p:cNvPr id="16" name="Group 15"/>
          <p:cNvGrpSpPr/>
          <p:nvPr/>
        </p:nvGrpSpPr>
        <p:grpSpPr>
          <a:xfrm>
            <a:off x="6096000" y="1787857"/>
            <a:ext cx="5663350" cy="4544111"/>
            <a:chOff x="5284192" y="1815153"/>
            <a:chExt cx="5663350" cy="4544111"/>
          </a:xfrm>
        </p:grpSpPr>
        <p:grpSp>
          <p:nvGrpSpPr>
            <p:cNvPr id="15" name="Group 14"/>
            <p:cNvGrpSpPr/>
            <p:nvPr/>
          </p:nvGrpSpPr>
          <p:grpSpPr>
            <a:xfrm>
              <a:off x="5284192" y="1815153"/>
              <a:ext cx="5663350" cy="4544111"/>
              <a:chOff x="3264324" y="1690688"/>
              <a:chExt cx="5663350" cy="454411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64325" y="1690688"/>
                <a:ext cx="5663349" cy="4544111"/>
              </a:xfrm>
              <a:prstGeom prst="rect">
                <a:avLst/>
              </a:prstGeom>
              <a:solidFill>
                <a:srgbClr val="2A2A2C"/>
              </a:solidFill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821372" y="4462818"/>
                <a:ext cx="1419368" cy="586853"/>
              </a:xfrm>
              <a:prstGeom prst="rect">
                <a:avLst/>
              </a:prstGeom>
              <a:solidFill>
                <a:srgbClr val="2A2A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189862" y="1910687"/>
                <a:ext cx="491319" cy="191068"/>
              </a:xfrm>
              <a:prstGeom prst="rect">
                <a:avLst/>
              </a:prstGeom>
              <a:solidFill>
                <a:srgbClr val="2B2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75712" y="1970990"/>
                <a:ext cx="491319" cy="191068"/>
              </a:xfrm>
              <a:prstGeom prst="rect">
                <a:avLst/>
              </a:prstGeom>
              <a:solidFill>
                <a:srgbClr val="2B2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64325" y="2052876"/>
                <a:ext cx="491319" cy="191068"/>
              </a:xfrm>
              <a:prstGeom prst="rect">
                <a:avLst/>
              </a:prstGeom>
              <a:solidFill>
                <a:srgbClr val="2B2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64324" y="5235079"/>
                <a:ext cx="491319" cy="191068"/>
              </a:xfrm>
              <a:prstGeom prst="rect">
                <a:avLst/>
              </a:prstGeom>
              <a:solidFill>
                <a:srgbClr val="262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78221" y="5358463"/>
                <a:ext cx="491319" cy="191068"/>
              </a:xfrm>
              <a:prstGeom prst="rect">
                <a:avLst/>
              </a:prstGeom>
              <a:solidFill>
                <a:srgbClr val="262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57850" y="5407392"/>
                <a:ext cx="491319" cy="191068"/>
              </a:xfrm>
              <a:prstGeom prst="rect">
                <a:avLst/>
              </a:prstGeom>
              <a:solidFill>
                <a:srgbClr val="262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69788" y="5533053"/>
                <a:ext cx="491319" cy="191068"/>
              </a:xfrm>
              <a:prstGeom prst="rect">
                <a:avLst/>
              </a:prstGeom>
              <a:solidFill>
                <a:srgbClr val="262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701049" y="1937792"/>
              <a:ext cx="491319" cy="191068"/>
            </a:xfrm>
            <a:prstGeom prst="rect">
              <a:avLst/>
            </a:prstGeom>
            <a:solidFill>
              <a:srgbClr val="2B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7797" y="1690688"/>
            <a:ext cx="49541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P=(x,y,z)</a:t>
            </a:r>
          </a:p>
          <a:p>
            <a:r>
              <a:rPr lang="en-US" sz="6000" smtClean="0"/>
              <a:t>O = </a:t>
            </a:r>
            <a:r>
              <a:rPr lang="el-GR" sz="6000" smtClean="0"/>
              <a:t>Θ</a:t>
            </a:r>
            <a:endParaRPr lang="en-US" sz="6000" smtClean="0"/>
          </a:p>
          <a:p>
            <a:r>
              <a:rPr lang="en-US" sz="6000" smtClean="0"/>
              <a:t>D = (l,w,h)</a:t>
            </a:r>
          </a:p>
          <a:p>
            <a:r>
              <a:rPr lang="en-US" sz="6000" smtClean="0"/>
              <a:t>F = f</a:t>
            </a:r>
            <a:r>
              <a:rPr lang="en-US" sz="6000" baseline="-25000" smtClean="0"/>
              <a:t>app</a:t>
            </a:r>
          </a:p>
          <a:p>
            <a:r>
              <a:rPr lang="en-US" sz="6000" smtClean="0"/>
              <a:t>∆P = (x’, y’, z’)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40988"/>
          <a:stretch/>
        </p:blipFill>
        <p:spPr>
          <a:xfrm>
            <a:off x="3519299" y="2013376"/>
            <a:ext cx="2265315" cy="12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9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2437" y="504967"/>
            <a:ext cx="52270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FASTER RCNN(Region-CNN)</a:t>
            </a:r>
          </a:p>
          <a:p>
            <a:endParaRPr lang="en-US" sz="3200" b="1" smtClean="0"/>
          </a:p>
          <a:p>
            <a:r>
              <a:rPr lang="en-US" sz="3200" b="1" smtClean="0"/>
              <a:t>Region Proposal Network</a:t>
            </a:r>
          </a:p>
          <a:p>
            <a:r>
              <a:rPr lang="en-US" sz="3200" b="1" smtClean="0"/>
              <a:t>Region - CNN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7" y="504967"/>
            <a:ext cx="5762658" cy="5567896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4298" y="2606722"/>
            <a:ext cx="3883369" cy="4251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2131" y="135635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RoI Feature Vector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381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94855"/>
            <a:ext cx="11450472" cy="6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6114" y="1934149"/>
            <a:ext cx="828739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/>
              <a:t>f - </a:t>
            </a:r>
            <a:r>
              <a:rPr lang="ka-GE" sz="3200" b="1" smtClean="0"/>
              <a:t>კამერის ფოკუსური მანძილი (</a:t>
            </a:r>
            <a:r>
              <a:rPr lang="en-US" sz="3200" b="1" smtClean="0"/>
              <a:t>focal length</a:t>
            </a:r>
            <a:r>
              <a:rPr lang="ka-GE" sz="3200" b="1" smtClean="0"/>
              <a:t>)</a:t>
            </a:r>
            <a:endParaRPr lang="en-US" sz="3200" b="1" smtClean="0"/>
          </a:p>
          <a:p>
            <a:r>
              <a:rPr lang="en-US" sz="3200" b="1" smtClean="0"/>
              <a:t>u’ = u</a:t>
            </a:r>
            <a:r>
              <a:rPr lang="en-US" sz="3200" b="1" baseline="-25000" smtClean="0"/>
              <a:t>c </a:t>
            </a:r>
            <a:r>
              <a:rPr lang="en-US" sz="3200" b="1" smtClean="0"/>
              <a:t>– u</a:t>
            </a:r>
            <a:r>
              <a:rPr lang="en-US" sz="3200" b="1" baseline="-25000" smtClean="0"/>
              <a:t>img</a:t>
            </a:r>
            <a:r>
              <a:rPr lang="en-US" sz="3200" b="1" smtClean="0"/>
              <a:t>/2</a:t>
            </a:r>
            <a:endParaRPr lang="en-US" sz="3200" b="1"/>
          </a:p>
          <a:p>
            <a:endParaRPr lang="en-US" sz="3200" b="1" smtClean="0"/>
          </a:p>
          <a:p>
            <a:endParaRPr lang="en-US" sz="3200" b="1"/>
          </a:p>
          <a:p>
            <a:r>
              <a:rPr lang="el-GR" sz="3200" b="1" smtClean="0"/>
              <a:t>θ</a:t>
            </a:r>
            <a:r>
              <a:rPr lang="en-US" sz="3200" b="1" baseline="-25000" smtClean="0"/>
              <a:t>cam</a:t>
            </a:r>
            <a:r>
              <a:rPr lang="en-US" sz="3200" b="1" smtClean="0"/>
              <a:t> = [</a:t>
            </a:r>
            <a:r>
              <a:rPr lang="el-GR" sz="3200" b="1" smtClean="0"/>
              <a:t>θ</a:t>
            </a:r>
            <a:r>
              <a:rPr lang="en-US" sz="3200" b="1" baseline="-25000" smtClean="0"/>
              <a:t>obs</a:t>
            </a:r>
            <a:r>
              <a:rPr lang="en-US" sz="3200" b="1" smtClean="0"/>
              <a:t> + arctan(u’/f)] mod 2</a:t>
            </a:r>
            <a:r>
              <a:rPr lang="el-GR" sz="3200" b="1" smtClean="0"/>
              <a:t>π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63147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3"/>
          <a:srcRect l="1259" t="279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1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460" y="395785"/>
            <a:ext cx="799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600" b="1" smtClean="0"/>
              <a:t>მონაცემთა ასოცირება და მიკვლევა</a:t>
            </a:r>
            <a:endParaRPr lang="en-US" sz="3600" b="1"/>
          </a:p>
        </p:txBody>
      </p:sp>
      <p:sp>
        <p:nvSpPr>
          <p:cNvPr id="3" name="TextBox 2"/>
          <p:cNvSpPr txBox="1"/>
          <p:nvPr/>
        </p:nvSpPr>
        <p:spPr>
          <a:xfrm>
            <a:off x="655093" y="1042116"/>
            <a:ext cx="107134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S</a:t>
            </a:r>
            <a:r>
              <a:rPr lang="en-US" sz="3200" baseline="-25000" smtClean="0"/>
              <a:t>a</a:t>
            </a:r>
            <a:r>
              <a:rPr lang="en-US" sz="3200" smtClean="0"/>
              <a:t>= { S</a:t>
            </a:r>
            <a:r>
              <a:rPr lang="en-US" sz="3200" baseline="-25000" smtClean="0"/>
              <a:t>a</a:t>
            </a:r>
            <a:r>
              <a:rPr lang="en-US" sz="3200" baseline="30000" smtClean="0"/>
              <a:t>1</a:t>
            </a:r>
            <a:r>
              <a:rPr lang="en-US" sz="3200" smtClean="0"/>
              <a:t>,…,S</a:t>
            </a:r>
            <a:r>
              <a:rPr lang="en-US" sz="3200" baseline="-25000" smtClean="0"/>
              <a:t>a</a:t>
            </a:r>
            <a:r>
              <a:rPr lang="en-US" sz="3200" baseline="30000" smtClean="0"/>
              <a:t>M</a:t>
            </a:r>
            <a:r>
              <a:rPr lang="en-US" sz="3200" smtClean="0"/>
              <a:t> } </a:t>
            </a:r>
            <a:r>
              <a:rPr lang="ka-GE" sz="3200" smtClean="0"/>
              <a:t>გამოვლენილი კანდიდატები</a:t>
            </a:r>
            <a:endParaRPr lang="en-US" sz="3200" smtClean="0"/>
          </a:p>
          <a:p>
            <a:r>
              <a:rPr lang="en-US" sz="3200" smtClean="0"/>
              <a:t>T</a:t>
            </a:r>
            <a:r>
              <a:rPr lang="en-US" sz="3200" baseline="-25000" smtClean="0"/>
              <a:t>a</a:t>
            </a:r>
            <a:r>
              <a:rPr lang="en-US" sz="3200" smtClean="0"/>
              <a:t>= </a:t>
            </a:r>
            <a:r>
              <a:rPr lang="en-US" sz="3200" smtClean="0"/>
              <a:t>{</a:t>
            </a:r>
            <a:r>
              <a:rPr lang="el-GR" sz="3200" smtClean="0"/>
              <a:t>τ</a:t>
            </a:r>
            <a:r>
              <a:rPr lang="en-US" sz="3200" baseline="-25000" smtClean="0"/>
              <a:t>a</a:t>
            </a:r>
            <a:r>
              <a:rPr lang="en-US" sz="3200" baseline="30000" smtClean="0"/>
              <a:t>1</a:t>
            </a:r>
            <a:r>
              <a:rPr lang="en-US" sz="3200" smtClean="0"/>
              <a:t>,…,</a:t>
            </a:r>
            <a:r>
              <a:rPr lang="el-GR" sz="3200" smtClean="0"/>
              <a:t> τ</a:t>
            </a:r>
            <a:r>
              <a:rPr lang="en-US" sz="3200" baseline="-25000" smtClean="0"/>
              <a:t>a</a:t>
            </a:r>
            <a:r>
              <a:rPr lang="en-US" sz="3200" baseline="30000" smtClean="0"/>
              <a:t>K</a:t>
            </a:r>
            <a:r>
              <a:rPr lang="en-US" sz="3200" smtClean="0"/>
              <a:t>}</a:t>
            </a:r>
            <a:r>
              <a:rPr lang="el-GR" sz="3200" smtClean="0"/>
              <a:t> </a:t>
            </a:r>
            <a:r>
              <a:rPr lang="ka-GE" sz="3200" smtClean="0"/>
              <a:t>ცნობილი ტრაექტორიები </a:t>
            </a:r>
          </a:p>
          <a:p>
            <a:endParaRPr lang="ka-GE" sz="3200"/>
          </a:p>
          <a:p>
            <a:endParaRPr lang="ka-GE" sz="3200" smtClean="0"/>
          </a:p>
          <a:p>
            <a:r>
              <a:rPr lang="ka-GE" sz="3200" smtClean="0"/>
              <a:t>1)</a:t>
            </a:r>
          </a:p>
          <a:p>
            <a:r>
              <a:rPr lang="en-US" sz="3200" smtClean="0"/>
              <a:t>A</a:t>
            </a:r>
            <a:r>
              <a:rPr lang="en-US" sz="3200" baseline="-25000" smtClean="0"/>
              <a:t>deep</a:t>
            </a:r>
            <a:r>
              <a:rPr lang="en-US" sz="3200" smtClean="0"/>
              <a:t>(</a:t>
            </a:r>
            <a:r>
              <a:rPr lang="el-GR" sz="3200" smtClean="0"/>
              <a:t>τ</a:t>
            </a:r>
            <a:r>
              <a:rPr lang="en-US" sz="3200" baseline="-25000" smtClean="0"/>
              <a:t>a</a:t>
            </a:r>
            <a:r>
              <a:rPr lang="en-US" sz="3200" smtClean="0"/>
              <a:t>, s</a:t>
            </a:r>
            <a:r>
              <a:rPr lang="en-US" sz="3200" baseline="-25000" smtClean="0"/>
              <a:t>a</a:t>
            </a:r>
            <a:r>
              <a:rPr lang="en-US" sz="3200" smtClean="0"/>
              <a:t>)</a:t>
            </a:r>
            <a:r>
              <a:rPr lang="ka-GE" sz="3200" smtClean="0"/>
              <a:t> - ღრმა წარმოდგენითი მსგავსება </a:t>
            </a:r>
            <a:endParaRPr lang="en-US" sz="320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59" y="0"/>
            <a:ext cx="10856400" cy="4903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959" y="5199797"/>
            <a:ext cx="7717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smtClean="0"/>
              <a:t>2) </a:t>
            </a:r>
            <a:r>
              <a:rPr lang="en-US" sz="3200" smtClean="0"/>
              <a:t>A</a:t>
            </a:r>
            <a:r>
              <a:rPr lang="en-US" sz="3200" baseline="-25000" smtClean="0"/>
              <a:t>iou</a:t>
            </a:r>
            <a:r>
              <a:rPr lang="en-US" sz="3200" smtClean="0"/>
              <a:t>(</a:t>
            </a:r>
            <a:r>
              <a:rPr lang="el-GR" sz="3200" smtClean="0"/>
              <a:t>τ</a:t>
            </a:r>
            <a:r>
              <a:rPr lang="en-US" sz="3200" baseline="-25000" smtClean="0"/>
              <a:t>a</a:t>
            </a:r>
            <a:r>
              <a:rPr lang="en-US" sz="3200" smtClean="0"/>
              <a:t>, s</a:t>
            </a:r>
            <a:r>
              <a:rPr lang="en-US" sz="3200" baseline="-25000" smtClean="0"/>
              <a:t>a</a:t>
            </a:r>
            <a:r>
              <a:rPr lang="en-US" sz="3200" smtClean="0"/>
              <a:t>) </a:t>
            </a:r>
            <a:r>
              <a:rPr lang="ka-GE" sz="3200" smtClean="0"/>
              <a:t>თანაკვეთა 3</a:t>
            </a:r>
            <a:r>
              <a:rPr lang="en-US" sz="3200" smtClean="0"/>
              <a:t>D</a:t>
            </a:r>
            <a:r>
              <a:rPr lang="ka-GE" sz="3200" smtClean="0"/>
              <a:t> ობიექტების. </a:t>
            </a:r>
          </a:p>
          <a:p>
            <a:r>
              <a:rPr lang="en-US" sz="3200" smtClean="0"/>
              <a:t>A</a:t>
            </a:r>
            <a:r>
              <a:rPr lang="en-US" sz="3200" baseline="-25000" smtClean="0"/>
              <a:t>iou</a:t>
            </a:r>
            <a:r>
              <a:rPr lang="en-US" sz="3200" smtClean="0"/>
              <a:t>(</a:t>
            </a:r>
            <a:r>
              <a:rPr lang="el-GR" sz="3200" smtClean="0"/>
              <a:t>τ</a:t>
            </a:r>
            <a:r>
              <a:rPr lang="en-US" sz="3200" baseline="-25000" smtClean="0"/>
              <a:t>a</a:t>
            </a:r>
            <a:r>
              <a:rPr lang="en-US" sz="3200" smtClean="0"/>
              <a:t>, s</a:t>
            </a:r>
            <a:r>
              <a:rPr lang="en-US" sz="3200" baseline="-25000" smtClean="0"/>
              <a:t>a</a:t>
            </a:r>
            <a:r>
              <a:rPr lang="en-US" sz="3200" smtClean="0"/>
              <a:t>)</a:t>
            </a:r>
            <a:r>
              <a:rPr lang="ka-GE" sz="3200" smtClean="0"/>
              <a:t> = </a:t>
            </a:r>
            <a:r>
              <a:rPr lang="en-US" sz="3200" smtClean="0"/>
              <a:t>exp(−|</a:t>
            </a:r>
            <a:r>
              <a:rPr lang="el-GR" sz="3200" smtClean="0"/>
              <a:t>τ</a:t>
            </a:r>
            <a:r>
              <a:rPr lang="en-US" sz="3200" baseline="-25000" smtClean="0"/>
              <a:t>a</a:t>
            </a:r>
            <a:r>
              <a:rPr lang="en-US" sz="3200" smtClean="0"/>
              <a:t> − s</a:t>
            </a:r>
            <a:r>
              <a:rPr lang="en-US" sz="3200" baseline="-25000" smtClean="0"/>
              <a:t>a</a:t>
            </a:r>
            <a:r>
              <a:rPr lang="en-US" sz="3200" smtClean="0"/>
              <a:t>|</a:t>
            </a:r>
            <a:r>
              <a:rPr lang="ka-GE" sz="3200" smtClean="0"/>
              <a:t>/</a:t>
            </a:r>
            <a:r>
              <a:rPr lang="en-US" sz="3200" smtClean="0"/>
              <a:t> r )</a:t>
            </a:r>
            <a:r>
              <a:rPr lang="ka-GE" sz="3200" smtClean="0"/>
              <a:t>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928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230</Words>
  <Application>Microsoft Office PowerPoint</Application>
  <PresentationFormat>Widescreen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Office Theme</vt:lpstr>
      <vt:lpstr>მონოკულარული კვაზი-მკვრივი სამგანზომილებიანი ობიექტების თვალყურის დევნება </vt:lpstr>
      <vt:lpstr>PowerPoint Presentation</vt:lpstr>
      <vt:lpstr>პრობლემის ფორმულირება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შეჯამება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მონოკულარული კვაზი-მკვრივი სამგანზომილებიანი ობიექტების თვალყურის დევნება</dc:title>
  <dc:creator>Microsoft account</dc:creator>
  <cp:lastModifiedBy>Microsoft account</cp:lastModifiedBy>
  <cp:revision>24</cp:revision>
  <dcterms:created xsi:type="dcterms:W3CDTF">2022-07-11T20:12:17Z</dcterms:created>
  <dcterms:modified xsi:type="dcterms:W3CDTF">2022-07-12T07:05:54Z</dcterms:modified>
</cp:coreProperties>
</file>