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1" r:id="rId18"/>
    <p:sldId id="265" r:id="rId19"/>
  </p:sldIdLst>
  <p:sldSz cx="9144000" cy="5143500" type="screen16x9"/>
  <p:notesSz cx="6858000" cy="9144000"/>
  <p:embeddedFontLst>
    <p:embeddedFont>
      <p:font typeface="Old Standard TT" panose="020B0604020202020204" charset="0"/>
      <p:regular r:id="rId21"/>
      <p:bold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00585" cy="10058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1488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035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035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221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340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750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0826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246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552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667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69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1673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6f90357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6f90357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90357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90357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83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0357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0357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93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90357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90357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20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6f90357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6f90357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43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55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6f90357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6f90357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795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6f90357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6f90357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379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79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bumbeishvili/GeoWordsDatabas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kv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kv"/><Relationship Id="rId1" Type="http://schemas.openxmlformats.org/officeDocument/2006/relationships/video" Target="NULL" TargetMode="Externa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gif"/><Relationship Id="rId13" Type="http://schemas.openxmlformats.org/officeDocument/2006/relationships/image" Target="../media/image20.png"/><Relationship Id="rId3" Type="http://schemas.microsoft.com/office/2007/relationships/media" Target="../media/media2.gif"/><Relationship Id="rId7" Type="http://schemas.microsoft.com/office/2007/relationships/media" Target="../media/media4.gif"/><Relationship Id="rId12" Type="http://schemas.openxmlformats.org/officeDocument/2006/relationships/image" Target="../media/image19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video" Target="../media/media3.gif"/><Relationship Id="rId11" Type="http://schemas.openxmlformats.org/officeDocument/2006/relationships/image" Target="../media/image18.png"/><Relationship Id="rId5" Type="http://schemas.microsoft.com/office/2007/relationships/media" Target="../media/media3.gif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2.gif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2700" y="2032732"/>
            <a:ext cx="8118600" cy="10116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smtClean="0"/>
              <a:t/>
            </a:r>
            <a:br>
              <a:rPr lang="en" sz="2500" dirty="0" smtClean="0"/>
            </a:br>
            <a:r>
              <a:rPr lang="ka-GE" sz="2500" dirty="0" smtClean="0"/>
              <a:t>ნეირონულ ქსელებსა და სტატისტიკურ მონაცემებზე აგებული ქართული ხელნაწერის ამომცნობი სისტემა</a:t>
            </a:r>
            <a:endParaRPr sz="25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2700" y="3557773"/>
            <a:ext cx="8118600" cy="5800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a-GE" dirty="0"/>
              <a:t>ი</a:t>
            </a:r>
            <a:r>
              <a:rPr lang="en" dirty="0" smtClean="0"/>
              <a:t>ლია ყიფშიძე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03810"/>
          </a:xfrm>
          <a:prstGeom prst="rect">
            <a:avLst/>
          </a:prstGeom>
        </p:spPr>
      </p:pic>
      <p:sp>
        <p:nvSpPr>
          <p:cNvPr id="5" name="Google Shape;60;p13"/>
          <p:cNvSpPr txBox="1">
            <a:spLocks/>
          </p:cNvSpPr>
          <p:nvPr/>
        </p:nvSpPr>
        <p:spPr>
          <a:xfrm>
            <a:off x="512700" y="3992248"/>
            <a:ext cx="8118600" cy="580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ld Standard TT"/>
              <a:buNone/>
              <a:defRPr sz="2400" b="0" i="0" u="none" strike="noStrike" cap="none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ld Standard TT"/>
              <a:buNone/>
              <a:defRPr sz="2400" b="0" i="0" u="none" strike="noStrike" cap="none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ld Standard TT"/>
              <a:buNone/>
              <a:defRPr sz="2400" b="0" i="0" u="none" strike="noStrike" cap="none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ld Standard TT"/>
              <a:buNone/>
              <a:defRPr sz="2400" b="0" i="0" u="none" strike="noStrike" cap="none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ld Standard TT"/>
              <a:buNone/>
              <a:defRPr sz="2400" b="0" i="0" u="none" strike="noStrike" cap="none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ld Standard TT"/>
              <a:buNone/>
              <a:defRPr sz="2400" b="0" i="0" u="none" strike="noStrike" cap="none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ld Standard TT"/>
              <a:buNone/>
              <a:defRPr sz="2400" b="0" i="0" u="none" strike="noStrike" cap="none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ld Standard TT"/>
              <a:buNone/>
              <a:defRPr sz="2400" b="0" i="0" u="none" strike="noStrike" cap="none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ld Standard TT"/>
              <a:buNone/>
              <a:defRPr sz="2400" b="0" i="0" u="none" strike="noStrike" cap="none">
                <a:solidFill>
                  <a:schemeClr val="accent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indent="0"/>
            <a:r>
              <a:rPr lang="ka-GE" sz="1200" dirty="0"/>
              <a:t>ივანე ჯავახიშვილის სახელობის თბილისის სახელმწიფო უნივერსიტეტის ზუსტ და საბუნებისმეტყველო მეცნიერებათა ფაკულტეტი.</a:t>
            </a:r>
            <a:endParaRPr lang="en-US" sz="1200" dirty="0"/>
          </a:p>
          <a:p>
            <a:pPr marL="0" indent="0"/>
            <a:endParaRPr lang="ka-GE" dirty="0"/>
          </a:p>
        </p:txBody>
      </p:sp>
      <p:sp>
        <p:nvSpPr>
          <p:cNvPr id="6" name="TextBox 5"/>
          <p:cNvSpPr txBox="1"/>
          <p:nvPr/>
        </p:nvSpPr>
        <p:spPr>
          <a:xfrm>
            <a:off x="6683255" y="4651246"/>
            <a:ext cx="2460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accent2"/>
                </a:solidFill>
              </a:rPr>
              <a:t>Gmail: </a:t>
            </a:r>
            <a:r>
              <a:rPr lang="en-US" sz="1050" u="sng" dirty="0">
                <a:solidFill>
                  <a:schemeClr val="accent2"/>
                </a:solidFill>
              </a:rPr>
              <a:t>ilia.kipshidze269@ens.tsu.ge</a:t>
            </a:r>
            <a:r>
              <a:rPr lang="en-US" sz="1050" dirty="0" smtClean="0">
                <a:solidFill>
                  <a:schemeClr val="accent2"/>
                </a:solidFill>
              </a:rPr>
              <a:t> </a:t>
            </a:r>
            <a:endParaRPr lang="en-US" sz="105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70;p15"/>
          <p:cNvSpPr txBox="1">
            <a:spLocks/>
          </p:cNvSpPr>
          <p:nvPr/>
        </p:nvSpPr>
        <p:spPr>
          <a:xfrm>
            <a:off x="428278" y="150504"/>
            <a:ext cx="3051705" cy="44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ამოცნობა (</a:t>
            </a:r>
            <a:r>
              <a:rPr lang="en-US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Recognition)</a:t>
            </a:r>
            <a:endParaRPr lang="ka-GE" sz="1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55" y="3142293"/>
            <a:ext cx="5599002" cy="103590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8" name="Google Shape;70;p15"/>
          <p:cNvSpPr txBox="1">
            <a:spLocks/>
          </p:cNvSpPr>
          <p:nvPr/>
        </p:nvSpPr>
        <p:spPr>
          <a:xfrm>
            <a:off x="1623919" y="4240745"/>
            <a:ext cx="2524155" cy="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spc="2400" dirty="0" smtClean="0">
                <a:solidFill>
                  <a:schemeClr val="bg1"/>
                </a:solidFill>
              </a:rPr>
              <a:t>ცამეტი</a:t>
            </a:r>
            <a:endParaRPr lang="en-US" sz="1200" spc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10" y="4240746"/>
            <a:ext cx="235416" cy="235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57" y="4238264"/>
            <a:ext cx="237898" cy="237898"/>
          </a:xfrm>
          <a:prstGeom prst="rect">
            <a:avLst/>
          </a:prstGeom>
        </p:spPr>
      </p:pic>
      <p:sp>
        <p:nvSpPr>
          <p:cNvPr id="21" name="Google Shape;70;p15"/>
          <p:cNvSpPr txBox="1">
            <a:spLocks/>
          </p:cNvSpPr>
          <p:nvPr/>
        </p:nvSpPr>
        <p:spPr>
          <a:xfrm>
            <a:off x="4301155" y="4209624"/>
            <a:ext cx="2801660" cy="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spc="1600" dirty="0" smtClean="0">
                <a:solidFill>
                  <a:schemeClr val="bg1"/>
                </a:solidFill>
              </a:rPr>
              <a:t>თოთსმეცი</a:t>
            </a:r>
            <a:endParaRPr lang="en-US" sz="1200" spc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12" y="1043483"/>
            <a:ext cx="657317" cy="733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529" y="1043483"/>
            <a:ext cx="677840" cy="744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4368" y="1043482"/>
            <a:ext cx="545207" cy="744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9575" y="1043481"/>
            <a:ext cx="668684" cy="744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0836" y="1043480"/>
            <a:ext cx="516188" cy="744673"/>
          </a:xfrm>
          <a:prstGeom prst="rect">
            <a:avLst/>
          </a:prstGeom>
        </p:spPr>
      </p:pic>
      <p:sp>
        <p:nvSpPr>
          <p:cNvPr id="13" name="Google Shape;70;p15"/>
          <p:cNvSpPr txBox="1">
            <a:spLocks/>
          </p:cNvSpPr>
          <p:nvPr/>
        </p:nvSpPr>
        <p:spPr>
          <a:xfrm>
            <a:off x="593861" y="660174"/>
            <a:ext cx="2937261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/>
              <a:t>არასწორი </a:t>
            </a:r>
            <a:r>
              <a:rPr lang="en-US" sz="1200" dirty="0" smtClean="0"/>
              <a:t>Bounding box - </a:t>
            </a:r>
            <a:r>
              <a:rPr lang="ka-GE" sz="1200" dirty="0" smtClean="0"/>
              <a:t>ის პრობლემა</a:t>
            </a:r>
            <a:endParaRPr lang="ka-GE" sz="1200" dirty="0"/>
          </a:p>
        </p:txBody>
      </p:sp>
      <p:sp>
        <p:nvSpPr>
          <p:cNvPr id="14" name="Google Shape;70;p15"/>
          <p:cNvSpPr txBox="1">
            <a:spLocks/>
          </p:cNvSpPr>
          <p:nvPr/>
        </p:nvSpPr>
        <p:spPr>
          <a:xfrm>
            <a:off x="2764724" y="2790108"/>
            <a:ext cx="2937261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/>
              <a:t>ამოცნობის პრობლემა</a:t>
            </a:r>
            <a:endParaRPr lang="ka-GE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330995"/>
              </p:ext>
            </p:extLst>
          </p:nvPr>
        </p:nvGraphicFramePr>
        <p:xfrm>
          <a:off x="3858910" y="1546128"/>
          <a:ext cx="5038724" cy="10363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51686"/>
                <a:gridCol w="540624"/>
                <a:gridCol w="506835"/>
                <a:gridCol w="330292"/>
                <a:gridCol w="452486"/>
                <a:gridCol w="366047"/>
                <a:gridCol w="332259"/>
                <a:gridCol w="349152"/>
                <a:gridCol w="343520"/>
                <a:gridCol w="332259"/>
                <a:gridCol w="333564"/>
              </a:tblGrid>
              <a:tr h="479065">
                <a:tc>
                  <a:txBody>
                    <a:bodyPr/>
                    <a:lstStyle/>
                    <a:p>
                      <a:pPr algn="ctr"/>
                      <a:r>
                        <a:rPr lang="ka-GE" sz="600" dirty="0" smtClean="0">
                          <a:latin typeface="Old Standard TT" panose="020B0604020202020204" charset="0"/>
                        </a:rPr>
                        <a:t>ასოები</a:t>
                      </a:r>
                      <a:endParaRPr lang="en-US" sz="6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ა,</a:t>
                      </a:r>
                      <a:r>
                        <a:rPr lang="ka-GE" sz="8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 გ, ე, ზ, ი, მ, ს, უ, ყ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კ, ლ, ო, ჟ, ტ, შ, ხ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დ, ქ, ღ, ძ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ბ,</a:t>
                      </a:r>
                      <a:r>
                        <a:rPr lang="ka-GE" sz="8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 ვ, თ, ნ 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ფ, 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პ, ჩ, ჯ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ჭ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ც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რ, წ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ld Standard TT" panose="020B0604020202020204" charset="0"/>
                        </a:rPr>
                        <a:t>ჰ</a:t>
                      </a:r>
                      <a:endParaRPr lang="en-US" sz="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</a:tr>
              <a:tr h="378210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 smtClean="0">
                          <a:effectLst/>
                          <a:latin typeface="Old Standard TT" panose="020B0604020202020204" charset="0"/>
                        </a:rPr>
                        <a:t>Bounding</a:t>
                      </a:r>
                      <a:r>
                        <a:rPr lang="en-US" sz="600" b="1" baseline="0" dirty="0" smtClean="0">
                          <a:effectLst/>
                          <a:latin typeface="Old Standard TT" panose="020B0604020202020204" charset="0"/>
                        </a:rPr>
                        <a:t> box-</a:t>
                      </a:r>
                      <a:r>
                        <a:rPr lang="ka-GE" sz="600" b="1" baseline="0" dirty="0" smtClean="0">
                          <a:effectLst/>
                          <a:latin typeface="Old Standard TT" panose="020B0604020202020204" charset="0"/>
                        </a:rPr>
                        <a:t>ის სწორად პოვნის ალბათობა (50 სატესტო შემთხვევიდან, თითოეული ასოსთვის)</a:t>
                      </a:r>
                      <a:endParaRPr lang="en-US" sz="600" b="1" dirty="0">
                        <a:effectLst/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100%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98%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96%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94%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92%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90%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88%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82%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80%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a-GE" sz="800" dirty="0" smtClean="0">
                          <a:latin typeface="Old Standard TT" panose="020B0604020202020204" charset="0"/>
                        </a:rPr>
                        <a:t>78%</a:t>
                      </a:r>
                      <a:endParaRPr lang="en-US" sz="800" dirty="0">
                        <a:latin typeface="Old Standard TT" panose="020B06040202020202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Google Shape;70;p15"/>
          <p:cNvSpPr txBox="1">
            <a:spLocks/>
          </p:cNvSpPr>
          <p:nvPr/>
        </p:nvSpPr>
        <p:spPr>
          <a:xfrm>
            <a:off x="6598825" y="937816"/>
            <a:ext cx="2293733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algn="r"/>
            <a:r>
              <a:rPr lang="ka-GE" sz="1200" dirty="0" smtClean="0"/>
              <a:t>93 შეცდომა 1650 ტესტიდან</a:t>
            </a:r>
            <a:endParaRPr lang="ka-GE" sz="1200" dirty="0"/>
          </a:p>
        </p:txBody>
      </p:sp>
      <p:sp>
        <p:nvSpPr>
          <p:cNvPr id="22" name="Google Shape;70;p15"/>
          <p:cNvSpPr txBox="1">
            <a:spLocks/>
          </p:cNvSpPr>
          <p:nvPr/>
        </p:nvSpPr>
        <p:spPr>
          <a:xfrm>
            <a:off x="6603901" y="714887"/>
            <a:ext cx="2293733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algn="r"/>
            <a:r>
              <a:rPr lang="ka-GE" sz="1200" dirty="0" smtClean="0"/>
              <a:t>ჯამურად:</a:t>
            </a:r>
            <a:endParaRPr lang="ka-GE" sz="1200" dirty="0"/>
          </a:p>
        </p:txBody>
      </p:sp>
      <p:sp>
        <p:nvSpPr>
          <p:cNvPr id="25" name="Google Shape;70;p15"/>
          <p:cNvSpPr txBox="1">
            <a:spLocks/>
          </p:cNvSpPr>
          <p:nvPr/>
        </p:nvSpPr>
        <p:spPr>
          <a:xfrm>
            <a:off x="6598825" y="1178090"/>
            <a:ext cx="2293733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algn="r"/>
            <a:r>
              <a:rPr lang="ka-GE" sz="1200" dirty="0" smtClean="0"/>
              <a:t>სიზუსტე: 94%</a:t>
            </a:r>
            <a:endParaRPr lang="ka-GE" sz="1200" dirty="0"/>
          </a:p>
        </p:txBody>
      </p:sp>
    </p:spTree>
    <p:extLst>
      <p:ext uri="{BB962C8B-B14F-4D97-AF65-F5344CB8AC3E}">
        <p14:creationId xmlns:p14="http://schemas.microsoft.com/office/powerpoint/2010/main" val="21352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70;p15"/>
          <p:cNvSpPr txBox="1">
            <a:spLocks/>
          </p:cNvSpPr>
          <p:nvPr/>
        </p:nvSpPr>
        <p:spPr>
          <a:xfrm>
            <a:off x="428278" y="150504"/>
            <a:ext cx="3959526" cy="679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Spell-checking</a:t>
            </a:r>
            <a:endParaRPr lang="ka-GE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1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მონაცემთა ბაზა</a:t>
            </a:r>
            <a:endParaRPr lang="ka-GE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Google Shape;70;p15"/>
          <p:cNvSpPr txBox="1">
            <a:spLocks/>
          </p:cNvSpPr>
          <p:nvPr/>
        </p:nvSpPr>
        <p:spPr>
          <a:xfrm>
            <a:off x="599862" y="1118325"/>
            <a:ext cx="3465053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>
                <a:solidFill>
                  <a:schemeClr val="bg1"/>
                </a:solidFill>
              </a:rPr>
              <a:t>მთლიანი სიტყვების რაოდენობა - </a:t>
            </a:r>
            <a:r>
              <a:rPr lang="en-US" sz="1200" b="1" dirty="0" smtClean="0"/>
              <a:t>2,970,640</a:t>
            </a:r>
            <a:endParaRPr lang="en-US" sz="1200" b="1" dirty="0"/>
          </a:p>
        </p:txBody>
      </p:sp>
      <p:sp>
        <p:nvSpPr>
          <p:cNvPr id="11" name="Google Shape;70;p15"/>
          <p:cNvSpPr txBox="1">
            <a:spLocks/>
          </p:cNvSpPr>
          <p:nvPr/>
        </p:nvSpPr>
        <p:spPr>
          <a:xfrm>
            <a:off x="599861" y="1527082"/>
            <a:ext cx="3465054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>
                <a:solidFill>
                  <a:schemeClr val="bg1"/>
                </a:solidFill>
              </a:rPr>
              <a:t>უნიკალური სიტყვების რაოდენობა - </a:t>
            </a:r>
            <a:r>
              <a:rPr lang="en-US" sz="1200" b="1" dirty="0"/>
              <a:t>309,916</a:t>
            </a:r>
          </a:p>
        </p:txBody>
      </p:sp>
      <p:sp>
        <p:nvSpPr>
          <p:cNvPr id="12" name="Google Shape;70;p15"/>
          <p:cNvSpPr txBox="1">
            <a:spLocks/>
          </p:cNvSpPr>
          <p:nvPr/>
        </p:nvSpPr>
        <p:spPr>
          <a:xfrm>
            <a:off x="599861" y="1935839"/>
            <a:ext cx="3465054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/>
              <a:t>ასო-ბგერების </a:t>
            </a:r>
            <a:r>
              <a:rPr lang="ka-GE" sz="1200" dirty="0" smtClean="0"/>
              <a:t>რაოდენობა </a:t>
            </a:r>
            <a:r>
              <a:rPr lang="ka-GE" sz="1200" dirty="0" smtClean="0">
                <a:solidFill>
                  <a:schemeClr val="bg1"/>
                </a:solidFill>
              </a:rPr>
              <a:t>- </a:t>
            </a:r>
            <a:r>
              <a:rPr lang="en-US" sz="1200" b="1" dirty="0"/>
              <a:t>19,737,919</a:t>
            </a:r>
          </a:p>
        </p:txBody>
      </p:sp>
      <p:sp>
        <p:nvSpPr>
          <p:cNvPr id="13" name="Google Shape;70;p15"/>
          <p:cNvSpPr txBox="1">
            <a:spLocks/>
          </p:cNvSpPr>
          <p:nvPr/>
        </p:nvSpPr>
        <p:spPr>
          <a:xfrm>
            <a:off x="599861" y="2344596"/>
            <a:ext cx="3636640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/>
              <a:t>ყველაზე განმეორებადი </a:t>
            </a:r>
            <a:r>
              <a:rPr lang="ka-GE" sz="1200" dirty="0" smtClean="0"/>
              <a:t>ასო-ბგერა </a:t>
            </a:r>
            <a:r>
              <a:rPr lang="ka-GE" sz="1200" dirty="0" smtClean="0">
                <a:solidFill>
                  <a:schemeClr val="bg1"/>
                </a:solidFill>
              </a:rPr>
              <a:t>- </a:t>
            </a:r>
            <a:r>
              <a:rPr lang="ka-GE" sz="1200" b="1" dirty="0"/>
              <a:t>ა (15.01 %)</a:t>
            </a:r>
          </a:p>
        </p:txBody>
      </p:sp>
      <p:sp>
        <p:nvSpPr>
          <p:cNvPr id="14" name="Google Shape;70;p15"/>
          <p:cNvSpPr txBox="1">
            <a:spLocks/>
          </p:cNvSpPr>
          <p:nvPr/>
        </p:nvSpPr>
        <p:spPr>
          <a:xfrm>
            <a:off x="599861" y="2753353"/>
            <a:ext cx="3465054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/>
              <a:t>ნაკლებ განმეორებადი </a:t>
            </a:r>
            <a:r>
              <a:rPr lang="ka-GE" sz="1200" dirty="0" smtClean="0"/>
              <a:t>ასო-ბგერა </a:t>
            </a:r>
            <a:r>
              <a:rPr lang="ka-GE" sz="1200" dirty="0" smtClean="0">
                <a:solidFill>
                  <a:schemeClr val="bg1"/>
                </a:solidFill>
              </a:rPr>
              <a:t>- </a:t>
            </a:r>
            <a:r>
              <a:rPr lang="ka-GE" sz="1200" b="1" dirty="0"/>
              <a:t>ჟ (0.07 %)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187" b="-1187"/>
          <a:stretch/>
        </p:blipFill>
        <p:spPr>
          <a:xfrm>
            <a:off x="4695790" y="1431609"/>
            <a:ext cx="4185006" cy="1662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Google Shape;70;p15"/>
          <p:cNvSpPr txBox="1">
            <a:spLocks/>
          </p:cNvSpPr>
          <p:nvPr/>
        </p:nvSpPr>
        <p:spPr>
          <a:xfrm>
            <a:off x="5055766" y="1027324"/>
            <a:ext cx="3465053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algn="ctr"/>
            <a:r>
              <a:rPr lang="ka-GE" sz="1200" dirty="0" smtClean="0">
                <a:solidFill>
                  <a:schemeClr val="bg1"/>
                </a:solidFill>
              </a:rPr>
              <a:t>5 ყველაზე ხშირად განმეორებადი სიტყვა</a:t>
            </a:r>
            <a:endParaRPr lang="en-US" sz="1200" b="1" dirty="0"/>
          </a:p>
        </p:txBody>
      </p:sp>
      <p:sp>
        <p:nvSpPr>
          <p:cNvPr id="19" name="Google Shape;70;p15"/>
          <p:cNvSpPr txBox="1">
            <a:spLocks/>
          </p:cNvSpPr>
          <p:nvPr/>
        </p:nvSpPr>
        <p:spPr>
          <a:xfrm>
            <a:off x="599860" y="4035249"/>
            <a:ext cx="6379841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200" dirty="0" smtClean="0"/>
              <a:t>Database by </a:t>
            </a:r>
            <a:r>
              <a:rPr lang="ka-GE" sz="1200" dirty="0" smtClean="0"/>
              <a:t>დავით ბუმბეიშვილი - </a:t>
            </a:r>
            <a:r>
              <a:rPr lang="en-US" sz="1200" dirty="0">
                <a:hlinkClick r:id="rId4"/>
              </a:rPr>
              <a:t>https://github.com/bumbeishvili/GeoWordsDatabase</a:t>
            </a:r>
            <a:r>
              <a:rPr lang="ka-GE" sz="1200" dirty="0" smtClean="0">
                <a:hlinkClick r:id="rId4"/>
              </a:rPr>
              <a:t> </a:t>
            </a:r>
            <a:endParaRPr lang="ka-GE" sz="1200" b="1" dirty="0"/>
          </a:p>
        </p:txBody>
      </p:sp>
    </p:spTree>
    <p:extLst>
      <p:ext uri="{BB962C8B-B14F-4D97-AF65-F5344CB8AC3E}">
        <p14:creationId xmlns:p14="http://schemas.microsoft.com/office/powerpoint/2010/main" val="112951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70;p15"/>
          <p:cNvSpPr txBox="1">
            <a:spLocks/>
          </p:cNvSpPr>
          <p:nvPr/>
        </p:nvSpPr>
        <p:spPr>
          <a:xfrm>
            <a:off x="428278" y="150504"/>
            <a:ext cx="3959526" cy="679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Spell-checking</a:t>
            </a:r>
            <a:endParaRPr lang="ka-GE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1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ძებნა და </a:t>
            </a:r>
            <a:r>
              <a:rPr lang="en-US" sz="1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string matching</a:t>
            </a:r>
            <a:endParaRPr lang="ka-GE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3143"/>
          <a:stretch/>
        </p:blipFill>
        <p:spPr>
          <a:xfrm>
            <a:off x="6631725" y="2082363"/>
            <a:ext cx="670318" cy="63826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6490"/>
          <a:stretch/>
        </p:blipFill>
        <p:spPr>
          <a:xfrm>
            <a:off x="6631725" y="1053650"/>
            <a:ext cx="505857" cy="6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4" name="TextBox 3"/>
          <p:cNvSpPr txBox="1"/>
          <p:nvPr/>
        </p:nvSpPr>
        <p:spPr>
          <a:xfrm>
            <a:off x="6598835" y="1650669"/>
            <a:ext cx="738664" cy="47705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ka-GE" sz="3600" dirty="0" smtClean="0">
                <a:solidFill>
                  <a:schemeClr val="bg1"/>
                </a:solidFill>
              </a:rPr>
              <a:t>...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Google Shape;70;p15"/>
          <p:cNvSpPr txBox="1">
            <a:spLocks/>
          </p:cNvSpPr>
          <p:nvPr/>
        </p:nvSpPr>
        <p:spPr>
          <a:xfrm>
            <a:off x="619596" y="1135069"/>
            <a:ext cx="5846987" cy="32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>
                <a:solidFill>
                  <a:schemeClr val="bg1"/>
                </a:solidFill>
              </a:rPr>
              <a:t>იმისთვის, რომ სიტყვის ძებნა იყოს უფრო სწრაფი, სიხშირის კლებადობით დალაგებული მონაცემები დაყოფილია სიგრძეების მიხედვითაც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45968" y="1763016"/>
            <a:ext cx="2736622" cy="82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Google Shape;70;p15"/>
          <p:cNvSpPr txBox="1">
            <a:spLocks/>
          </p:cNvSpPr>
          <p:nvPr/>
        </p:nvSpPr>
        <p:spPr>
          <a:xfrm>
            <a:off x="619596" y="1427001"/>
            <a:ext cx="5300980" cy="1920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Spell-checking</a:t>
            </a:r>
            <a:r>
              <a:rPr lang="ka-GE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algorithm:</a:t>
            </a:r>
            <a:endParaRPr lang="ka-GE" sz="1200" dirty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ka-GE" sz="1200" dirty="0" smtClean="0"/>
              <a:t>მოდელის მიერ პროგნოზირებულ სიტყვას ვეძებთ ბაზაში, ამავე სიგრძის სიტყვებს შორის.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ka-GE" sz="1200" dirty="0" smtClean="0"/>
              <a:t>თუ მოიძებნა, ვტოვებთ უცვლელად.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ka-GE" sz="1200" dirty="0" smtClean="0"/>
              <a:t>წინააღმდეგ შემთხვევაში ვპოულობთ ყველაზე მეტად მსგავს სიტყვას.</a:t>
            </a:r>
          </a:p>
          <a:p>
            <a:pPr marL="171450" lvl="3" indent="-171450">
              <a:buSzPct val="100000"/>
              <a:buFont typeface="Arial" panose="020B0604020202020204" pitchFamily="34" charset="0"/>
              <a:buChar char="•"/>
            </a:pPr>
            <a:r>
              <a:rPr lang="ka-GE" sz="1200" dirty="0" smtClean="0"/>
              <a:t>თუ ასეთი სიტყვა რამდენიმეა, ვირჩევთ მათ შორის ყველაზე მეტად განმეორებად სიტყვას.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19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70;p15"/>
          <p:cNvSpPr txBox="1">
            <a:spLocks/>
          </p:cNvSpPr>
          <p:nvPr/>
        </p:nvSpPr>
        <p:spPr>
          <a:xfrm>
            <a:off x="428278" y="150504"/>
            <a:ext cx="3959526" cy="679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Spell-checking</a:t>
            </a:r>
            <a:endParaRPr lang="ka-GE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ka-GE" sz="1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ძებნა და </a:t>
            </a:r>
            <a:r>
              <a:rPr lang="en-US" sz="1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string similarity</a:t>
            </a:r>
            <a:endParaRPr lang="ka-GE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Google Shape;70;p15"/>
          <p:cNvSpPr txBox="1">
            <a:spLocks/>
          </p:cNvSpPr>
          <p:nvPr/>
        </p:nvSpPr>
        <p:spPr>
          <a:xfrm>
            <a:off x="718272" y="704997"/>
            <a:ext cx="5708842" cy="37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>
                <a:solidFill>
                  <a:schemeClr val="bg1"/>
                </a:solidFill>
              </a:rPr>
              <a:t>ალგორითმები სიტყვათა მსგავსების განსასაზღვრად (</a:t>
            </a:r>
            <a:r>
              <a:rPr lang="en-US" sz="1200" dirty="0" smtClean="0">
                <a:solidFill>
                  <a:schemeClr val="bg1"/>
                </a:solidFill>
              </a:rPr>
              <a:t>String similarity metrics</a:t>
            </a:r>
            <a:r>
              <a:rPr lang="ka-GE" sz="1200" dirty="0" smtClean="0">
                <a:solidFill>
                  <a:schemeClr val="bg1"/>
                </a:solidFill>
              </a:rPr>
              <a:t>)</a:t>
            </a:r>
            <a:r>
              <a:rPr lang="en-US" sz="1200" dirty="0" smtClean="0">
                <a:solidFill>
                  <a:schemeClr val="bg1"/>
                </a:solidFill>
              </a:rPr>
              <a:t>:</a:t>
            </a:r>
            <a:endParaRPr lang="ka-GE" sz="1200" dirty="0">
              <a:solidFill>
                <a:schemeClr val="bg1"/>
              </a:solidFill>
            </a:endParaRPr>
          </a:p>
        </p:txBody>
      </p:sp>
      <p:sp>
        <p:nvSpPr>
          <p:cNvPr id="12" name="Google Shape;70;p15"/>
          <p:cNvSpPr txBox="1">
            <a:spLocks/>
          </p:cNvSpPr>
          <p:nvPr/>
        </p:nvSpPr>
        <p:spPr>
          <a:xfrm>
            <a:off x="718272" y="1113957"/>
            <a:ext cx="5708842" cy="37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 lang="ka-GE" sz="1200" dirty="0">
              <a:solidFill>
                <a:schemeClr val="bg1"/>
              </a:solidFill>
            </a:endParaRPr>
          </a:p>
        </p:txBody>
      </p:sp>
      <p:sp>
        <p:nvSpPr>
          <p:cNvPr id="15" name="Google Shape;70;p15"/>
          <p:cNvSpPr txBox="1">
            <a:spLocks/>
          </p:cNvSpPr>
          <p:nvPr/>
        </p:nvSpPr>
        <p:spPr>
          <a:xfrm>
            <a:off x="811466" y="1522917"/>
            <a:ext cx="3201368" cy="374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171450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chemeClr val="bg1"/>
                </a:solidFill>
              </a:rPr>
              <a:t>Levenshtein</a:t>
            </a:r>
            <a:r>
              <a:rPr lang="en-US" sz="1200" dirty="0" smtClean="0">
                <a:solidFill>
                  <a:schemeClr val="bg1"/>
                </a:solidFill>
              </a:rPr>
              <a:t> distance</a:t>
            </a:r>
            <a:r>
              <a:rPr lang="ka-GE" sz="1200" dirty="0" smtClean="0">
                <a:solidFill>
                  <a:schemeClr val="bg1"/>
                </a:solidFill>
              </a:rPr>
              <a:t>	</a:t>
            </a:r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ka-GE" sz="1200" dirty="0" smtClean="0">
                <a:solidFill>
                  <a:schemeClr val="bg1"/>
                </a:solidFill>
              </a:rPr>
              <a:t>0.1758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ka-GE" sz="1200" dirty="0" smtClean="0">
                <a:solidFill>
                  <a:schemeClr val="bg1"/>
                </a:solidFill>
              </a:rPr>
              <a:t>წამი)</a:t>
            </a:r>
          </a:p>
          <a:p>
            <a:pPr marL="171450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chemeClr val="bg1"/>
                </a:solidFill>
              </a:rPr>
              <a:t>SequenceMatcher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ka-GE" sz="1200" dirty="0" smtClean="0">
                <a:solidFill>
                  <a:schemeClr val="bg1"/>
                </a:solidFill>
              </a:rPr>
              <a:t>	</a:t>
            </a:r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ka-GE" sz="1200" dirty="0" smtClean="0">
                <a:solidFill>
                  <a:schemeClr val="bg1"/>
                </a:solidFill>
              </a:rPr>
              <a:t>4.5668 წამი)</a:t>
            </a:r>
          </a:p>
          <a:p>
            <a:pPr marL="171450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Sorensen</a:t>
            </a:r>
            <a:r>
              <a:rPr lang="ka-GE" sz="1200" dirty="0" smtClean="0">
                <a:solidFill>
                  <a:schemeClr val="bg1"/>
                </a:solidFill>
              </a:rPr>
              <a:t>	</a:t>
            </a:r>
            <a:r>
              <a:rPr lang="en-US" sz="1200" dirty="0" smtClean="0">
                <a:solidFill>
                  <a:schemeClr val="bg1"/>
                </a:solidFill>
              </a:rPr>
              <a:t>(0.4326</a:t>
            </a:r>
            <a:r>
              <a:rPr lang="ka-GE" sz="1200" dirty="0" smtClean="0">
                <a:solidFill>
                  <a:schemeClr val="bg1"/>
                </a:solidFill>
              </a:rPr>
              <a:t> წამი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chemeClr val="bg1"/>
                </a:solidFill>
              </a:rPr>
              <a:t>Jaccard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ka-GE" sz="1200" dirty="0" smtClean="0">
                <a:solidFill>
                  <a:schemeClr val="bg1"/>
                </a:solidFill>
              </a:rPr>
              <a:t>	</a:t>
            </a:r>
            <a:r>
              <a:rPr lang="en-US" sz="1200" dirty="0" smtClean="0">
                <a:solidFill>
                  <a:schemeClr val="bg1"/>
                </a:solidFill>
              </a:rPr>
              <a:t>(0.4731 </a:t>
            </a:r>
            <a:r>
              <a:rPr lang="ka-GE" sz="1200" dirty="0" smtClean="0">
                <a:solidFill>
                  <a:schemeClr val="bg1"/>
                </a:solidFill>
              </a:rPr>
              <a:t>წამი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ka-GE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2" y="1848535"/>
            <a:ext cx="6283155" cy="3216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18" name="Google Shape;70;p15"/>
          <p:cNvSpPr txBox="1">
            <a:spLocks/>
          </p:cNvSpPr>
          <p:nvPr/>
        </p:nvSpPr>
        <p:spPr>
          <a:xfrm>
            <a:off x="6940229" y="960783"/>
            <a:ext cx="2142243" cy="88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>
                <a:solidFill>
                  <a:schemeClr val="bg1"/>
                </a:solidFill>
              </a:rPr>
              <a:t>2000 შედარება 1-დან 40-მდე სიგრძის სიტყვებისთვის.</a:t>
            </a:r>
          </a:p>
          <a:p>
            <a:r>
              <a:rPr lang="ka-GE" sz="1200" dirty="0" smtClean="0">
                <a:solidFill>
                  <a:schemeClr val="bg1"/>
                </a:solidFill>
              </a:rPr>
              <a:t>ჯამში: 80 000 შედარება</a:t>
            </a:r>
            <a:endParaRPr lang="ka-G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-07-08 16-33-4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64" end="17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1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-07-08 16-33-4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2" end="689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4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70;p15"/>
          <p:cNvSpPr txBox="1">
            <a:spLocks/>
          </p:cNvSpPr>
          <p:nvPr/>
        </p:nvSpPr>
        <p:spPr>
          <a:xfrm>
            <a:off x="428278" y="230243"/>
            <a:ext cx="1703129" cy="46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N-grams</a:t>
            </a:r>
            <a:endParaRPr lang="ka-GE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Google Shape;70;p15"/>
          <p:cNvSpPr txBox="1">
            <a:spLocks/>
          </p:cNvSpPr>
          <p:nvPr/>
        </p:nvSpPr>
        <p:spPr>
          <a:xfrm>
            <a:off x="672223" y="829980"/>
            <a:ext cx="5708842" cy="95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n-gram </a:t>
            </a:r>
            <a:r>
              <a:rPr lang="ka-GE" sz="1200" dirty="0" smtClean="0">
                <a:solidFill>
                  <a:schemeClr val="bg1"/>
                </a:solidFill>
              </a:rPr>
              <a:t>– ასოების ან სიტყვების </a:t>
            </a:r>
            <a:r>
              <a:rPr lang="en-US" sz="1200" dirty="0" smtClean="0">
                <a:solidFill>
                  <a:schemeClr val="bg1"/>
                </a:solidFill>
              </a:rPr>
              <a:t>n </a:t>
            </a:r>
            <a:r>
              <a:rPr lang="ka-GE" sz="1200" dirty="0" smtClean="0">
                <a:solidFill>
                  <a:schemeClr val="bg1"/>
                </a:solidFill>
              </a:rPr>
              <a:t>ელემენტიანი მიმდევრობა (</a:t>
            </a:r>
            <a:r>
              <a:rPr lang="en-US" sz="1200" dirty="0" smtClean="0">
                <a:solidFill>
                  <a:schemeClr val="bg1"/>
                </a:solidFill>
              </a:rPr>
              <a:t>sequence)</a:t>
            </a:r>
            <a:r>
              <a:rPr lang="ka-GE" sz="1200" dirty="0" smtClean="0">
                <a:solidFill>
                  <a:schemeClr val="bg1"/>
                </a:solidFill>
              </a:rPr>
              <a:t>.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ka-GE" sz="1200" dirty="0" smtClean="0">
                <a:solidFill>
                  <a:schemeClr val="bg1"/>
                </a:solidFill>
              </a:rPr>
              <a:t>მაგალითად: „ო“ – </a:t>
            </a:r>
            <a:r>
              <a:rPr lang="en-US" sz="1200" dirty="0" smtClean="0">
                <a:solidFill>
                  <a:schemeClr val="bg1"/>
                </a:solidFill>
              </a:rPr>
              <a:t>unigram </a:t>
            </a:r>
          </a:p>
          <a:p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ka-GE" sz="1200" dirty="0" smtClean="0">
                <a:solidFill>
                  <a:schemeClr val="bg1"/>
                </a:solidFill>
              </a:rPr>
              <a:t>„</a:t>
            </a:r>
            <a:r>
              <a:rPr lang="ka-GE" sz="1200" dirty="0">
                <a:solidFill>
                  <a:schemeClr val="bg1"/>
                </a:solidFill>
              </a:rPr>
              <a:t>ნ</a:t>
            </a:r>
            <a:r>
              <a:rPr lang="ka-GE" sz="1200" dirty="0" smtClean="0">
                <a:solidFill>
                  <a:schemeClr val="bg1"/>
                </a:solidFill>
              </a:rPr>
              <a:t>ე“ – </a:t>
            </a:r>
            <a:r>
              <a:rPr lang="en-US" sz="1200" dirty="0" smtClean="0">
                <a:solidFill>
                  <a:schemeClr val="bg1"/>
                </a:solidFill>
              </a:rPr>
              <a:t>bigram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 smtClean="0">
                <a:solidFill>
                  <a:schemeClr val="bg1"/>
                </a:solidFill>
              </a:rPr>
              <a:t>“</a:t>
            </a:r>
            <a:r>
              <a:rPr lang="ka-GE" sz="1200" dirty="0" smtClean="0">
                <a:solidFill>
                  <a:schemeClr val="bg1"/>
                </a:solidFill>
              </a:rPr>
              <a:t>რია“ – </a:t>
            </a:r>
            <a:r>
              <a:rPr lang="en-US" sz="1200" dirty="0" smtClean="0">
                <a:solidFill>
                  <a:schemeClr val="bg1"/>
                </a:solidFill>
              </a:rPr>
              <a:t>trigram…</a:t>
            </a:r>
          </a:p>
        </p:txBody>
      </p:sp>
      <p:sp>
        <p:nvSpPr>
          <p:cNvPr id="7" name="Google Shape;70;p15"/>
          <p:cNvSpPr txBox="1">
            <a:spLocks/>
          </p:cNvSpPr>
          <p:nvPr/>
        </p:nvSpPr>
        <p:spPr>
          <a:xfrm>
            <a:off x="672223" y="1914319"/>
            <a:ext cx="6307478" cy="95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>
                <a:solidFill>
                  <a:schemeClr val="bg1"/>
                </a:solidFill>
              </a:rPr>
              <a:t>მოდელის ვარაუდი: „დოეები“</a:t>
            </a:r>
          </a:p>
          <a:p>
            <a:r>
              <a:rPr lang="ka-GE" sz="1200" dirty="0" smtClean="0">
                <a:solidFill>
                  <a:schemeClr val="bg1"/>
                </a:solidFill>
              </a:rPr>
              <a:t>2 ყველაზე მსგავსი: „იდეები“, „დღეები“.</a:t>
            </a:r>
          </a:p>
          <a:p>
            <a:r>
              <a:rPr lang="ka-GE" sz="1200" dirty="0" smtClean="0">
                <a:solidFill>
                  <a:schemeClr val="bg1"/>
                </a:solidFill>
              </a:rPr>
              <a:t>ვინაიდან „დღე“ უფრო ხშირად განმეორებადი მიმდევრობაა (</a:t>
            </a:r>
            <a:r>
              <a:rPr lang="en-US" sz="1200" dirty="0" smtClean="0">
                <a:solidFill>
                  <a:schemeClr val="bg1"/>
                </a:solidFill>
              </a:rPr>
              <a:t>P(</a:t>
            </a:r>
            <a:r>
              <a:rPr lang="ka-GE" sz="1200" dirty="0" smtClean="0">
                <a:solidFill>
                  <a:schemeClr val="bg1"/>
                </a:solidFill>
              </a:rPr>
              <a:t>„დღე“)&gt;</a:t>
            </a:r>
            <a:r>
              <a:rPr lang="en-US" sz="1200" dirty="0" smtClean="0">
                <a:solidFill>
                  <a:schemeClr val="bg1"/>
                </a:solidFill>
              </a:rPr>
              <a:t>P</a:t>
            </a:r>
            <a:r>
              <a:rPr lang="ka-GE" sz="1200" dirty="0" smtClean="0">
                <a:solidFill>
                  <a:schemeClr val="bg1"/>
                </a:solidFill>
              </a:rPr>
              <a:t>(„იდე“)), ვირჩევთ სიტყვას „დღეები“.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70;p15"/>
          <p:cNvSpPr txBox="1">
            <a:spLocks/>
          </p:cNvSpPr>
          <p:nvPr/>
        </p:nvSpPr>
        <p:spPr>
          <a:xfrm>
            <a:off x="428278" y="230243"/>
            <a:ext cx="3959526" cy="46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ka-GE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Google Shape;70;p15"/>
          <p:cNvSpPr txBox="1">
            <a:spLocks/>
          </p:cNvSpPr>
          <p:nvPr/>
        </p:nvSpPr>
        <p:spPr>
          <a:xfrm>
            <a:off x="632210" y="1408882"/>
            <a:ext cx="5558082" cy="67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/>
              <a:t>Bounding box - </a:t>
            </a:r>
            <a:r>
              <a:rPr lang="ka-GE" sz="1200" dirty="0" smtClean="0"/>
              <a:t>ის საპოვნელი ალგორითმის გაუმჯობესება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ka-GE" sz="1200" dirty="0" smtClean="0"/>
              <a:t>ასოების ამომცნობი ნეირონული ქსელის მოდელისთვის სატრენინგო ბაზის გაზრდა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ka-GE" sz="1200" dirty="0" smtClean="0"/>
              <a:t>სიტყვების მონაცემთა ბაზის ოპტიმიზაცია, დალაგება და ძებნის გაუმჯობესება</a:t>
            </a:r>
            <a:endParaRPr lang="ka-GE" sz="1200" dirty="0"/>
          </a:p>
        </p:txBody>
      </p:sp>
    </p:spTree>
    <p:extLst>
      <p:ext uri="{BB962C8B-B14F-4D97-AF65-F5344CB8AC3E}">
        <p14:creationId xmlns:p14="http://schemas.microsoft.com/office/powerpoint/2010/main" val="64721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0;p15"/>
          <p:cNvSpPr txBox="1">
            <a:spLocks noGrp="1"/>
          </p:cNvSpPr>
          <p:nvPr>
            <p:ph type="title"/>
          </p:nvPr>
        </p:nvSpPr>
        <p:spPr>
          <a:xfrm>
            <a:off x="719011" y="1934055"/>
            <a:ext cx="7609265" cy="77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მადლობა ყურადღებისთვის!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265500" y="19051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a-GE" dirty="0" smtClean="0"/>
              <a:t>ძირითადი ეტაპები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4880293" y="638686"/>
            <a:ext cx="4105824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ka-GE" dirty="0" smtClean="0"/>
              <a:t>ამოცნობა (</a:t>
            </a:r>
            <a:r>
              <a:rPr lang="en-US" dirty="0" smtClean="0"/>
              <a:t>Recognition</a:t>
            </a:r>
            <a:r>
              <a:rPr lang="ka-GE" dirty="0" smtClean="0"/>
              <a:t>)</a:t>
            </a:r>
            <a:endParaRPr lang="en-US" dirty="0" smtClean="0"/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ka-GE" dirty="0" smtClean="0"/>
              <a:t>მონაცემების შეგროვება</a:t>
            </a:r>
            <a:r>
              <a:rPr lang="en-US" dirty="0" smtClean="0"/>
              <a:t>/</a:t>
            </a:r>
            <a:r>
              <a:rPr lang="ka-GE" dirty="0" smtClean="0"/>
              <a:t>დამუშავება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ka-GE" dirty="0" smtClean="0"/>
              <a:t>ნეირონული ქსელის აწყობა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ka-GE" dirty="0" smtClean="0"/>
              <a:t>გაწვრთნა</a:t>
            </a:r>
          </a:p>
          <a:p>
            <a:pPr lvl="1" indent="-342900">
              <a:spcBef>
                <a:spcPts val="0"/>
              </a:spcBef>
              <a:buSzPts val="1800"/>
              <a:buChar char="●"/>
            </a:pPr>
            <a:r>
              <a:rPr lang="ka-GE" dirty="0" smtClean="0"/>
              <a:t>ტესტირება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US" dirty="0" smtClean="0"/>
              <a:t>Spell-checking</a:t>
            </a:r>
            <a:endParaRPr lang="ka-GE" dirty="0" smtClean="0"/>
          </a:p>
          <a:p>
            <a:pPr lvl="1" indent="-342900">
              <a:buSzPts val="1800"/>
              <a:buChar char="●"/>
            </a:pPr>
            <a:r>
              <a:rPr lang="ka-GE" dirty="0" smtClean="0"/>
              <a:t>სიტყვების დახარისხება</a:t>
            </a:r>
          </a:p>
          <a:p>
            <a:pPr lvl="1" indent="-342900">
              <a:buSzPts val="1800"/>
              <a:buChar char="●"/>
            </a:pPr>
            <a:r>
              <a:rPr lang="ka-GE" dirty="0" smtClean="0"/>
              <a:t>შესწორებული ფორმის ძებნა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992"/>
            <a:ext cx="9144000" cy="2381388"/>
          </a:xfrm>
          <a:prstGeom prst="rect">
            <a:avLst/>
          </a:prstGeom>
        </p:spPr>
      </p:pic>
      <p:sp>
        <p:nvSpPr>
          <p:cNvPr id="5" name="Google Shape;70;p15"/>
          <p:cNvSpPr txBox="1">
            <a:spLocks noGrp="1"/>
          </p:cNvSpPr>
          <p:nvPr>
            <p:ph type="title"/>
          </p:nvPr>
        </p:nvSpPr>
        <p:spPr>
          <a:xfrm>
            <a:off x="236408" y="3197110"/>
            <a:ext cx="3809320" cy="7565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a-GE" sz="1800" dirty="0" smtClean="0"/>
              <a:t>100 ეგზემპლარი თითოეული ასო-ბგერისთვის</a:t>
            </a: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929" y="3023582"/>
            <a:ext cx="3716468" cy="2054951"/>
          </a:xfrm>
          <a:prstGeom prst="rect">
            <a:avLst/>
          </a:prstGeom>
        </p:spPr>
      </p:pic>
      <p:sp>
        <p:nvSpPr>
          <p:cNvPr id="7" name="Google Shape;70;p15"/>
          <p:cNvSpPr txBox="1">
            <a:spLocks/>
          </p:cNvSpPr>
          <p:nvPr/>
        </p:nvSpPr>
        <p:spPr>
          <a:xfrm>
            <a:off x="132249" y="78141"/>
            <a:ext cx="5393621" cy="44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მონაცემების შეგროვება</a:t>
            </a:r>
            <a:endParaRPr lang="ka-GE" sz="1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;p15"/>
          <p:cNvSpPr txBox="1">
            <a:spLocks/>
          </p:cNvSpPr>
          <p:nvPr/>
        </p:nvSpPr>
        <p:spPr>
          <a:xfrm>
            <a:off x="428278" y="150504"/>
            <a:ext cx="3808223" cy="44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დამუშავება (</a:t>
            </a:r>
            <a:r>
              <a:rPr lang="en-US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processing)</a:t>
            </a:r>
            <a:endParaRPr lang="ka-GE" sz="1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15" y="1256097"/>
            <a:ext cx="837245" cy="1277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997" y="1516396"/>
            <a:ext cx="771925" cy="749869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2" idx="3"/>
            <a:endCxn id="4" idx="1"/>
          </p:cNvCxnSpPr>
          <p:nvPr/>
        </p:nvCxnSpPr>
        <p:spPr>
          <a:xfrm flipV="1">
            <a:off x="1322260" y="1891331"/>
            <a:ext cx="1063737" cy="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70;p15"/>
          <p:cNvSpPr txBox="1">
            <a:spLocks noGrp="1"/>
          </p:cNvSpPr>
          <p:nvPr>
            <p:ph type="title"/>
          </p:nvPr>
        </p:nvSpPr>
        <p:spPr>
          <a:xfrm>
            <a:off x="1322260" y="1534301"/>
            <a:ext cx="1267240" cy="3245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smtClean="0"/>
              <a:t>Resize (32, 32)</a:t>
            </a:r>
            <a:endParaRPr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520" y="1504819"/>
            <a:ext cx="750934" cy="773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536" y="1496959"/>
            <a:ext cx="791963" cy="768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143" y="1492608"/>
            <a:ext cx="796446" cy="773022"/>
          </a:xfrm>
          <a:prstGeom prst="rect">
            <a:avLst/>
          </a:prstGeom>
        </p:spPr>
      </p:pic>
      <p:sp>
        <p:nvSpPr>
          <p:cNvPr id="15" name="Google Shape;70;p15"/>
          <p:cNvSpPr txBox="1">
            <a:spLocks/>
          </p:cNvSpPr>
          <p:nvPr/>
        </p:nvSpPr>
        <p:spPr>
          <a:xfrm>
            <a:off x="417382" y="2570204"/>
            <a:ext cx="972510" cy="324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</a:rPr>
              <a:t>(88, 54, 3)</a:t>
            </a:r>
          </a:p>
        </p:txBody>
      </p:sp>
      <p:sp>
        <p:nvSpPr>
          <p:cNvPr id="17" name="Google Shape;70;p15"/>
          <p:cNvSpPr txBox="1">
            <a:spLocks/>
          </p:cNvSpPr>
          <p:nvPr/>
        </p:nvSpPr>
        <p:spPr>
          <a:xfrm>
            <a:off x="2265943" y="2313402"/>
            <a:ext cx="972510" cy="324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(32, 32, </a:t>
            </a:r>
            <a:r>
              <a:rPr lang="en-US" sz="1100" dirty="0">
                <a:solidFill>
                  <a:schemeClr val="bg1"/>
                </a:solidFill>
              </a:rPr>
              <a:t>3)</a:t>
            </a:r>
          </a:p>
        </p:txBody>
      </p:sp>
      <p:sp>
        <p:nvSpPr>
          <p:cNvPr id="18" name="Google Shape;70;p15"/>
          <p:cNvSpPr txBox="1">
            <a:spLocks/>
          </p:cNvSpPr>
          <p:nvPr/>
        </p:nvSpPr>
        <p:spPr>
          <a:xfrm>
            <a:off x="3971659" y="2310145"/>
            <a:ext cx="972510" cy="324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(32, 32)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4" idx="3"/>
            <a:endCxn id="8" idx="1"/>
          </p:cNvCxnSpPr>
          <p:nvPr/>
        </p:nvCxnSpPr>
        <p:spPr>
          <a:xfrm flipV="1">
            <a:off x="3157922" y="1891330"/>
            <a:ext cx="87059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  <a:endCxn id="10" idx="1"/>
          </p:cNvCxnSpPr>
          <p:nvPr/>
        </p:nvCxnSpPr>
        <p:spPr>
          <a:xfrm flipV="1">
            <a:off x="4779454" y="1881295"/>
            <a:ext cx="1517082" cy="10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1" idx="1"/>
          </p:cNvCxnSpPr>
          <p:nvPr/>
        </p:nvCxnSpPr>
        <p:spPr>
          <a:xfrm>
            <a:off x="7088499" y="1879119"/>
            <a:ext cx="916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70;p15"/>
          <p:cNvSpPr txBox="1">
            <a:spLocks/>
          </p:cNvSpPr>
          <p:nvPr/>
        </p:nvSpPr>
        <p:spPr>
          <a:xfrm>
            <a:off x="6209392" y="2267317"/>
            <a:ext cx="972510" cy="324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(32, 32)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1" name="Google Shape;70;p15"/>
          <p:cNvSpPr txBox="1">
            <a:spLocks/>
          </p:cNvSpPr>
          <p:nvPr/>
        </p:nvSpPr>
        <p:spPr>
          <a:xfrm>
            <a:off x="7804314" y="2281824"/>
            <a:ext cx="972510" cy="324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(32, 32)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3" name="Google Shape;70;p15"/>
          <p:cNvSpPr txBox="1">
            <a:spLocks/>
          </p:cNvSpPr>
          <p:nvPr/>
        </p:nvSpPr>
        <p:spPr>
          <a:xfrm>
            <a:off x="3432324" y="1133418"/>
            <a:ext cx="1943326" cy="324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900" dirty="0" smtClean="0">
                <a:solidFill>
                  <a:schemeClr val="bg1"/>
                </a:solidFill>
                <a:latin typeface="-apple-system"/>
              </a:rPr>
              <a:t>Y = 0.299*R </a:t>
            </a:r>
            <a:r>
              <a:rPr lang="en-US" sz="900" dirty="0">
                <a:solidFill>
                  <a:schemeClr val="bg1"/>
                </a:solidFill>
                <a:latin typeface="-apple-system"/>
              </a:rPr>
              <a:t>+ 0.587*G + 0.114*B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4" name="Google Shape;70;p15"/>
          <p:cNvSpPr txBox="1">
            <a:spLocks/>
          </p:cNvSpPr>
          <p:nvPr/>
        </p:nvSpPr>
        <p:spPr>
          <a:xfrm>
            <a:off x="3151450" y="1608721"/>
            <a:ext cx="921084" cy="25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to grayscale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6" name="Google Shape;70;p15"/>
          <p:cNvSpPr txBox="1">
            <a:spLocks/>
          </p:cNvSpPr>
          <p:nvPr/>
        </p:nvSpPr>
        <p:spPr>
          <a:xfrm>
            <a:off x="7037463" y="1624543"/>
            <a:ext cx="1059496" cy="27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normalization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9" name="Google Shape;70;p15"/>
          <p:cNvSpPr txBox="1">
            <a:spLocks/>
          </p:cNvSpPr>
          <p:nvPr/>
        </p:nvSpPr>
        <p:spPr>
          <a:xfrm>
            <a:off x="4728131" y="1610660"/>
            <a:ext cx="1749127" cy="25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Histogram Equalization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1" name="Google Shape;70;p15"/>
          <p:cNvSpPr txBox="1">
            <a:spLocks/>
          </p:cNvSpPr>
          <p:nvPr/>
        </p:nvSpPr>
        <p:spPr>
          <a:xfrm>
            <a:off x="7917111" y="1149280"/>
            <a:ext cx="972510" cy="324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image/25</a:t>
            </a:r>
            <a:r>
              <a:rPr lang="ka-GE" sz="1100" dirty="0" smtClean="0">
                <a:solidFill>
                  <a:schemeClr val="bg1"/>
                </a:solidFill>
              </a:rPr>
              <a:t>5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648" y="3232695"/>
            <a:ext cx="504895" cy="87642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592" y="3339547"/>
            <a:ext cx="687909" cy="687909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V="1">
            <a:off x="2186855" y="3679785"/>
            <a:ext cx="1063737" cy="3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1794" y="3049369"/>
            <a:ext cx="892732" cy="124111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/>
          <a:srcRect t="333" r="4746"/>
          <a:stretch/>
        </p:blipFill>
        <p:spPr>
          <a:xfrm>
            <a:off x="6734220" y="3330397"/>
            <a:ext cx="660001" cy="685620"/>
          </a:xfrm>
          <a:prstGeom prst="rect">
            <a:avLst/>
          </a:prstGeom>
        </p:spPr>
      </p:pic>
      <p:cxnSp>
        <p:nvCxnSpPr>
          <p:cNvPr id="57" name="Straight Arrow Connector 56"/>
          <p:cNvCxnSpPr>
            <a:stCxn id="53" idx="3"/>
            <a:endCxn id="55" idx="1"/>
          </p:cNvCxnSpPr>
          <p:nvPr/>
        </p:nvCxnSpPr>
        <p:spPr>
          <a:xfrm>
            <a:off x="5844526" y="3669927"/>
            <a:ext cx="889694" cy="3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497" y="797728"/>
            <a:ext cx="1592254" cy="1507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497" y="2828548"/>
            <a:ext cx="1592254" cy="1507422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3" idx="2"/>
            <a:endCxn id="4" idx="0"/>
          </p:cNvCxnSpPr>
          <p:nvPr/>
        </p:nvCxnSpPr>
        <p:spPr>
          <a:xfrm>
            <a:off x="2203624" y="2305150"/>
            <a:ext cx="0" cy="523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091" y="618993"/>
            <a:ext cx="2267021" cy="1690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405" y="2835301"/>
            <a:ext cx="2267021" cy="168667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692072" y="2305150"/>
            <a:ext cx="0" cy="5630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189" y="771416"/>
            <a:ext cx="1514997" cy="1507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9189" y="2868192"/>
            <a:ext cx="1514997" cy="1507422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1" idx="2"/>
            <a:endCxn id="12" idx="0"/>
          </p:cNvCxnSpPr>
          <p:nvPr/>
        </p:nvCxnSpPr>
        <p:spPr>
          <a:xfrm>
            <a:off x="7866688" y="2278838"/>
            <a:ext cx="0" cy="58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70;p15"/>
          <p:cNvSpPr txBox="1">
            <a:spLocks/>
          </p:cNvSpPr>
          <p:nvPr/>
        </p:nvSpPr>
        <p:spPr>
          <a:xfrm>
            <a:off x="721870" y="364347"/>
            <a:ext cx="2172628" cy="25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400" dirty="0" smtClean="0">
                <a:solidFill>
                  <a:schemeClr val="tx1"/>
                </a:solidFill>
              </a:rPr>
              <a:t>Histogram Equalization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1" name="Google Shape;70;p15"/>
          <p:cNvSpPr txBox="1">
            <a:spLocks/>
          </p:cNvSpPr>
          <p:nvPr/>
        </p:nvSpPr>
        <p:spPr>
          <a:xfrm>
            <a:off x="4605758" y="2309024"/>
            <a:ext cx="1086314" cy="28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900" dirty="0" smtClean="0">
                <a:solidFill>
                  <a:schemeClr val="tx1"/>
                </a:solidFill>
              </a:rPr>
              <a:t>Intensity level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2" name="Google Shape;70;p15"/>
          <p:cNvSpPr txBox="1">
            <a:spLocks/>
          </p:cNvSpPr>
          <p:nvPr/>
        </p:nvSpPr>
        <p:spPr>
          <a:xfrm rot="16200000" flipH="1">
            <a:off x="3378936" y="1157605"/>
            <a:ext cx="1086314" cy="28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900" dirty="0" smtClean="0">
                <a:solidFill>
                  <a:schemeClr val="tx1"/>
                </a:solidFill>
              </a:rPr>
              <a:t>Frequency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3" name="Google Shape;70;p15"/>
          <p:cNvSpPr txBox="1">
            <a:spLocks/>
          </p:cNvSpPr>
          <p:nvPr/>
        </p:nvSpPr>
        <p:spPr>
          <a:xfrm>
            <a:off x="4605758" y="4535135"/>
            <a:ext cx="1086314" cy="28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900" dirty="0" smtClean="0">
                <a:solidFill>
                  <a:schemeClr val="tx1"/>
                </a:solidFill>
              </a:rPr>
              <a:t>Intensity level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4" name="Google Shape;70;p15"/>
          <p:cNvSpPr txBox="1">
            <a:spLocks/>
          </p:cNvSpPr>
          <p:nvPr/>
        </p:nvSpPr>
        <p:spPr>
          <a:xfrm rot="16200000" flipH="1">
            <a:off x="3378937" y="3333661"/>
            <a:ext cx="1086314" cy="28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900" dirty="0" smtClean="0">
                <a:solidFill>
                  <a:schemeClr val="tx1"/>
                </a:solidFill>
              </a:rPr>
              <a:t>Frequency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59" name="Google Shape;70;p15"/>
          <p:cNvSpPr txBox="1">
            <a:spLocks/>
          </p:cNvSpPr>
          <p:nvPr/>
        </p:nvSpPr>
        <p:spPr>
          <a:xfrm>
            <a:off x="224547" y="1500603"/>
            <a:ext cx="1182950" cy="22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200" dirty="0" smtClean="0">
                <a:solidFill>
                  <a:schemeClr val="tx1"/>
                </a:solidFill>
              </a:rPr>
              <a:t>Original image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0" name="Google Shape;70;p15"/>
          <p:cNvSpPr txBox="1">
            <a:spLocks/>
          </p:cNvSpPr>
          <p:nvPr/>
        </p:nvSpPr>
        <p:spPr>
          <a:xfrm>
            <a:off x="121503" y="3566353"/>
            <a:ext cx="1389037" cy="22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</a:rPr>
              <a:t>E</a:t>
            </a:r>
            <a:r>
              <a:rPr lang="en-US" sz="1200" dirty="0" smtClean="0">
                <a:solidFill>
                  <a:schemeClr val="tx1"/>
                </a:solidFill>
              </a:rPr>
              <a:t>qualized image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15"/>
          <p:cNvSpPr txBox="1">
            <a:spLocks/>
          </p:cNvSpPr>
          <p:nvPr/>
        </p:nvSpPr>
        <p:spPr>
          <a:xfrm>
            <a:off x="428278" y="150504"/>
            <a:ext cx="3808223" cy="44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ნეირონული ქსელის მოდელი</a:t>
            </a:r>
            <a:endParaRPr lang="ka-GE" sz="1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906"/>
            <a:ext cx="9144000" cy="1413835"/>
          </a:xfrm>
          <a:prstGeom prst="rect">
            <a:avLst/>
          </a:prstGeom>
        </p:spPr>
      </p:pic>
      <p:sp>
        <p:nvSpPr>
          <p:cNvPr id="16" name="Google Shape;70;p15"/>
          <p:cNvSpPr txBox="1">
            <a:spLocks/>
          </p:cNvSpPr>
          <p:nvPr/>
        </p:nvSpPr>
        <p:spPr>
          <a:xfrm>
            <a:off x="2969876" y="2586876"/>
            <a:ext cx="1281911" cy="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Max pooling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Google Shape;70;p15"/>
          <p:cNvSpPr txBox="1">
            <a:spLocks/>
          </p:cNvSpPr>
          <p:nvPr/>
        </p:nvSpPr>
        <p:spPr>
          <a:xfrm>
            <a:off x="6937326" y="2590459"/>
            <a:ext cx="1914118" cy="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Dense layer with dropout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convSob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675" y="2541628"/>
            <a:ext cx="1972613" cy="1976273"/>
          </a:xfrm>
          <a:prstGeom prst="rect">
            <a:avLst/>
          </a:prstGeom>
        </p:spPr>
      </p:pic>
      <p:pic>
        <p:nvPicPr>
          <p:cNvPr id="7" name="1_WYaQRf9g20yecr9eEv4w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7727" y="2915677"/>
            <a:ext cx="2113012" cy="1189788"/>
          </a:xfrm>
          <a:prstGeom prst="rect">
            <a:avLst/>
          </a:prstGeom>
        </p:spPr>
      </p:pic>
      <p:pic>
        <p:nvPicPr>
          <p:cNvPr id="43" name="Flatten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5415" y="2753692"/>
            <a:ext cx="2322180" cy="1514890"/>
          </a:xfrm>
          <a:prstGeom prst="rect">
            <a:avLst/>
          </a:prstGeom>
        </p:spPr>
      </p:pic>
      <p:pic>
        <p:nvPicPr>
          <p:cNvPr id="44" name="dropoutAnimation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27866" y="2925435"/>
            <a:ext cx="1733039" cy="1180030"/>
          </a:xfrm>
          <a:prstGeom prst="rect">
            <a:avLst/>
          </a:prstGeom>
        </p:spPr>
      </p:pic>
      <p:sp>
        <p:nvSpPr>
          <p:cNvPr id="15" name="Google Shape;70;p15"/>
          <p:cNvSpPr txBox="1">
            <a:spLocks/>
          </p:cNvSpPr>
          <p:nvPr/>
        </p:nvSpPr>
        <p:spPr>
          <a:xfrm>
            <a:off x="571234" y="2584606"/>
            <a:ext cx="1281911" cy="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Convolutional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Google Shape;70;p15"/>
          <p:cNvSpPr txBox="1">
            <a:spLocks/>
          </p:cNvSpPr>
          <p:nvPr/>
        </p:nvSpPr>
        <p:spPr>
          <a:xfrm>
            <a:off x="5368518" y="2627143"/>
            <a:ext cx="841497" cy="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Flatten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39" repeatCount="indefinite" fill="remove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15"/>
          <p:cNvSpPr txBox="1">
            <a:spLocks/>
          </p:cNvSpPr>
          <p:nvPr/>
        </p:nvSpPr>
        <p:spPr>
          <a:xfrm>
            <a:off x="428278" y="163661"/>
            <a:ext cx="3018813" cy="44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ტრენინგი და ტესტირება</a:t>
            </a:r>
            <a:endParaRPr lang="ka-GE" sz="1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26" y="1078173"/>
            <a:ext cx="6489434" cy="338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15"/>
          <p:cNvSpPr txBox="1">
            <a:spLocks/>
          </p:cNvSpPr>
          <p:nvPr/>
        </p:nvSpPr>
        <p:spPr>
          <a:xfrm>
            <a:off x="428278" y="163661"/>
            <a:ext cx="3018813" cy="44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ტრენინგი და ტესტირება</a:t>
            </a:r>
            <a:endParaRPr lang="ka-GE" sz="1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5883" r="7088" b="2122"/>
          <a:stretch/>
        </p:blipFill>
        <p:spPr>
          <a:xfrm>
            <a:off x="662597" y="1186750"/>
            <a:ext cx="6339386" cy="352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Google Shape;70;p15"/>
          <p:cNvSpPr txBox="1">
            <a:spLocks/>
          </p:cNvSpPr>
          <p:nvPr/>
        </p:nvSpPr>
        <p:spPr>
          <a:xfrm>
            <a:off x="662597" y="718796"/>
            <a:ext cx="2217081" cy="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>
                <a:solidFill>
                  <a:schemeClr val="bg1"/>
                </a:solidFill>
              </a:rPr>
              <a:t>მოდელის სიზუსტე: 97.4%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Google Shape;70;p15"/>
          <p:cNvSpPr txBox="1">
            <a:spLocks/>
          </p:cNvSpPr>
          <p:nvPr/>
        </p:nvSpPr>
        <p:spPr>
          <a:xfrm>
            <a:off x="7425064" y="1112286"/>
            <a:ext cx="941015" cy="1999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>
                <a:solidFill>
                  <a:schemeClr val="bg1"/>
                </a:solidFill>
              </a:rPr>
              <a:t>ძ</a:t>
            </a:r>
            <a:r>
              <a:rPr lang="ka-GE" sz="1200" dirty="0" smtClean="0">
                <a:solidFill>
                  <a:schemeClr val="bg1"/>
                </a:solidFill>
              </a:rPr>
              <a:t> / შ - 1 </a:t>
            </a:r>
          </a:p>
          <a:p>
            <a:r>
              <a:rPr lang="ka-GE" sz="1200" dirty="0">
                <a:solidFill>
                  <a:schemeClr val="bg1"/>
                </a:solidFill>
              </a:rPr>
              <a:t>მ</a:t>
            </a:r>
            <a:r>
              <a:rPr lang="ka-GE" sz="1200" dirty="0" smtClean="0">
                <a:solidFill>
                  <a:schemeClr val="bg1"/>
                </a:solidFill>
              </a:rPr>
              <a:t> / შ - 1</a:t>
            </a:r>
          </a:p>
          <a:p>
            <a:r>
              <a:rPr lang="ka-GE" sz="1200" dirty="0">
                <a:solidFill>
                  <a:schemeClr val="bg1"/>
                </a:solidFill>
              </a:rPr>
              <a:t>ე</a:t>
            </a:r>
            <a:r>
              <a:rPr lang="ka-GE" sz="1200" dirty="0" smtClean="0">
                <a:solidFill>
                  <a:schemeClr val="bg1"/>
                </a:solidFill>
              </a:rPr>
              <a:t> / ჟ - 1</a:t>
            </a:r>
          </a:p>
          <a:p>
            <a:r>
              <a:rPr lang="ka-GE" sz="1200" dirty="0">
                <a:solidFill>
                  <a:schemeClr val="bg1"/>
                </a:solidFill>
              </a:rPr>
              <a:t>პ</a:t>
            </a:r>
            <a:r>
              <a:rPr lang="ka-GE" sz="1200" dirty="0" smtClean="0">
                <a:solidFill>
                  <a:schemeClr val="bg1"/>
                </a:solidFill>
              </a:rPr>
              <a:t> / ჰ - 1</a:t>
            </a:r>
          </a:p>
          <a:p>
            <a:r>
              <a:rPr lang="ka-GE" sz="1200" dirty="0">
                <a:solidFill>
                  <a:schemeClr val="bg1"/>
                </a:solidFill>
              </a:rPr>
              <a:t>ბ</a:t>
            </a:r>
            <a:r>
              <a:rPr lang="ka-GE" sz="1200" dirty="0" smtClean="0">
                <a:solidFill>
                  <a:schemeClr val="bg1"/>
                </a:solidFill>
              </a:rPr>
              <a:t> / გ - 1</a:t>
            </a:r>
          </a:p>
          <a:p>
            <a:r>
              <a:rPr lang="ka-GE" sz="1200" dirty="0">
                <a:solidFill>
                  <a:schemeClr val="bg1"/>
                </a:solidFill>
              </a:rPr>
              <a:t>ხ</a:t>
            </a:r>
            <a:r>
              <a:rPr lang="ka-GE" sz="1200" dirty="0" smtClean="0">
                <a:solidFill>
                  <a:schemeClr val="bg1"/>
                </a:solidFill>
              </a:rPr>
              <a:t> / რ - 1</a:t>
            </a:r>
          </a:p>
          <a:p>
            <a:r>
              <a:rPr lang="ka-GE" sz="1200" dirty="0">
                <a:solidFill>
                  <a:schemeClr val="bg1"/>
                </a:solidFill>
              </a:rPr>
              <a:t>ე</a:t>
            </a:r>
            <a:r>
              <a:rPr lang="ka-GE" sz="1200" dirty="0" smtClean="0">
                <a:solidFill>
                  <a:schemeClr val="bg1"/>
                </a:solidFill>
              </a:rPr>
              <a:t> / უ - 1</a:t>
            </a:r>
          </a:p>
          <a:p>
            <a:r>
              <a:rPr lang="ka-GE" sz="1200" dirty="0">
                <a:solidFill>
                  <a:schemeClr val="bg1"/>
                </a:solidFill>
              </a:rPr>
              <a:t>ყ</a:t>
            </a:r>
            <a:r>
              <a:rPr lang="ka-GE" sz="1200" dirty="0" smtClean="0">
                <a:solidFill>
                  <a:schemeClr val="bg1"/>
                </a:solidFill>
              </a:rPr>
              <a:t> / უ - 1</a:t>
            </a:r>
          </a:p>
          <a:p>
            <a:r>
              <a:rPr lang="ka-GE" sz="1200" dirty="0">
                <a:solidFill>
                  <a:schemeClr val="bg1"/>
                </a:solidFill>
              </a:rPr>
              <a:t>ვ</a:t>
            </a:r>
            <a:r>
              <a:rPr lang="ka-GE" sz="1200" dirty="0" smtClean="0">
                <a:solidFill>
                  <a:schemeClr val="bg1"/>
                </a:solidFill>
              </a:rPr>
              <a:t> / ტ - 1</a:t>
            </a:r>
          </a:p>
          <a:p>
            <a:r>
              <a:rPr lang="ka-GE" sz="1200" dirty="0">
                <a:solidFill>
                  <a:schemeClr val="bg1"/>
                </a:solidFill>
              </a:rPr>
              <a:t>გ</a:t>
            </a:r>
            <a:r>
              <a:rPr lang="ka-GE" sz="1200" dirty="0" smtClean="0">
                <a:solidFill>
                  <a:schemeClr val="bg1"/>
                </a:solidFill>
              </a:rPr>
              <a:t> / ბ - 2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Google Shape;70;p15"/>
          <p:cNvSpPr txBox="1">
            <a:spLocks/>
          </p:cNvSpPr>
          <p:nvPr/>
        </p:nvSpPr>
        <p:spPr>
          <a:xfrm>
            <a:off x="7425064" y="3207219"/>
            <a:ext cx="941015" cy="27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>
                <a:solidFill>
                  <a:schemeClr val="bg1"/>
                </a:solidFill>
              </a:rPr>
              <a:t>სულ: 11</a:t>
            </a:r>
          </a:p>
        </p:txBody>
      </p:sp>
      <p:sp>
        <p:nvSpPr>
          <p:cNvPr id="10" name="Google Shape;70;p15"/>
          <p:cNvSpPr txBox="1">
            <a:spLocks/>
          </p:cNvSpPr>
          <p:nvPr/>
        </p:nvSpPr>
        <p:spPr>
          <a:xfrm>
            <a:off x="6790102" y="511790"/>
            <a:ext cx="2210938" cy="5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200" dirty="0" smtClean="0">
                <a:solidFill>
                  <a:schemeClr val="bg1"/>
                </a:solidFill>
              </a:rPr>
              <a:t>ტესტირებისას დაშვებული შეცდომები: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516" y="777783"/>
            <a:ext cx="4705482" cy="70299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23" name="Google Shape;70;p15"/>
          <p:cNvSpPr txBox="1">
            <a:spLocks/>
          </p:cNvSpPr>
          <p:nvPr/>
        </p:nvSpPr>
        <p:spPr>
          <a:xfrm>
            <a:off x="428278" y="150504"/>
            <a:ext cx="3808223" cy="445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Old Standard TT"/>
              <a:buNone/>
              <a:defRPr sz="54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ka-GE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ამოცნობა (</a:t>
            </a:r>
            <a:r>
              <a:rPr lang="en-US" sz="1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Recognition)</a:t>
            </a:r>
            <a:endParaRPr lang="ka-GE" sz="1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50" y="1480782"/>
            <a:ext cx="3652403" cy="589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8"/>
          <a:stretch/>
        </p:blipFill>
        <p:spPr>
          <a:xfrm>
            <a:off x="1331763" y="2069879"/>
            <a:ext cx="4709235" cy="78377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2"/>
          <a:stretch/>
        </p:blipFill>
        <p:spPr>
          <a:xfrm>
            <a:off x="1331765" y="2947684"/>
            <a:ext cx="4709233" cy="76755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8" b="35005"/>
          <a:stretch/>
        </p:blipFill>
        <p:spPr>
          <a:xfrm>
            <a:off x="1331763" y="3809270"/>
            <a:ext cx="4709235" cy="9322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4682" y="3011104"/>
            <a:ext cx="366528" cy="2998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1884" y="2823764"/>
            <a:ext cx="245752" cy="3651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1" r="3438"/>
          <a:stretch/>
        </p:blipFill>
        <p:spPr>
          <a:xfrm>
            <a:off x="7179269" y="3408980"/>
            <a:ext cx="367948" cy="2857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r="4354"/>
          <a:stretch/>
        </p:blipFill>
        <p:spPr>
          <a:xfrm>
            <a:off x="8182336" y="3011104"/>
            <a:ext cx="224689" cy="3555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/>
          <a:srcRect l="-1" t="3732" r="5532"/>
          <a:stretch/>
        </p:blipFill>
        <p:spPr>
          <a:xfrm>
            <a:off x="7732158" y="3310991"/>
            <a:ext cx="268550" cy="3118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81083" y="3310991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840188" y="2493200"/>
            <a:ext cx="1883391" cy="16650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Google Shape;70;p15"/>
          <p:cNvSpPr txBox="1">
            <a:spLocks/>
          </p:cNvSpPr>
          <p:nvPr/>
        </p:nvSpPr>
        <p:spPr>
          <a:xfrm>
            <a:off x="7547216" y="3772794"/>
            <a:ext cx="702859" cy="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Old Standard TT"/>
              <a:buNone/>
              <a:defRPr sz="6000" b="0" i="0" u="none" strike="noStrike" cap="none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Input 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>
            <a:stCxn id="9" idx="3"/>
            <a:endCxn id="26" idx="2"/>
          </p:cNvCxnSpPr>
          <p:nvPr/>
        </p:nvCxnSpPr>
        <p:spPr>
          <a:xfrm flipV="1">
            <a:off x="6040998" y="3325714"/>
            <a:ext cx="799190" cy="5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8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533</Words>
  <Application>Microsoft Office PowerPoint</Application>
  <PresentationFormat>On-screen Show (16:9)</PresentationFormat>
  <Paragraphs>129</Paragraphs>
  <Slides>18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Old Standard TT</vt:lpstr>
      <vt:lpstr>Arial</vt:lpstr>
      <vt:lpstr>-apple-system</vt:lpstr>
      <vt:lpstr>Paperback</vt:lpstr>
      <vt:lpstr> ნეირონულ ქსელებსა და სტატისტიკურ მონაცემებზე აგებული ქართული ხელნაწერის ამომცნობი სისტემა</vt:lpstr>
      <vt:lpstr>ძირითადი ეტაპები</vt:lpstr>
      <vt:lpstr>100 ეგზემპლარი თითოეული ასო-ბგერისთვის</vt:lpstr>
      <vt:lpstr>Resize (32, 32)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მადლობა ყურადღებისთვის!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ქართული ხელნაწერი ტექსტის ამოცნობა კონვოლუციური ნეირონული ქსელების საშუალებით</dc:title>
  <cp:lastModifiedBy>Microsoft account</cp:lastModifiedBy>
  <cp:revision>86</cp:revision>
  <dcterms:modified xsi:type="dcterms:W3CDTF">2022-07-11T12:34:35Z</dcterms:modified>
</cp:coreProperties>
</file>